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  <p:sldId id="278" r:id="rId2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19/01/2010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Rechthoe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19/01/2010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19/01/2010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19/01/2010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19/01/2010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19/01/2010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19/01/2010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19/01/2010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19/01/2010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19/01/2010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Rechthoe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8B8C3D6-7180-476D-A345-30C8A21E73C9}" type="datetimeFigureOut">
              <a:rPr lang="nl-BE" smtClean="0"/>
              <a:pPr/>
              <a:t>19/01/2010</a:t>
            </a:fld>
            <a:endParaRPr lang="nl-BE"/>
          </a:p>
        </p:txBody>
      </p:sp>
      <p:sp>
        <p:nvSpPr>
          <p:cNvPr id="11" name="Rechthoe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hthoe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8B8C3D6-7180-476D-A345-30C8A21E73C9}" type="datetimeFigureOut">
              <a:rPr lang="nl-BE" smtClean="0"/>
              <a:pPr/>
              <a:t>19/01/2010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draaiveld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72132" y="-357214"/>
            <a:ext cx="5643602" cy="5386892"/>
          </a:xfrm>
          <a:prstGeom prst="rect">
            <a:avLst/>
          </a:prstGeom>
        </p:spPr>
      </p:pic>
      <p:pic>
        <p:nvPicPr>
          <p:cNvPr id="8" name="Afbeelding 7" descr="draaiveld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000296" y="-2428916"/>
            <a:ext cx="5643602" cy="53868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4282" y="3598726"/>
            <a:ext cx="8077200" cy="1673352"/>
          </a:xfrm>
        </p:spPr>
        <p:txBody>
          <a:bodyPr/>
          <a:lstStyle/>
          <a:p>
            <a:r>
              <a:rPr lang="nl-BE" dirty="0" smtClean="0"/>
              <a:t>Draaistroommotoren: samenvatting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14282" y="2071678"/>
            <a:ext cx="8077200" cy="1499616"/>
          </a:xfrm>
        </p:spPr>
        <p:txBody>
          <a:bodyPr/>
          <a:lstStyle/>
          <a:p>
            <a:r>
              <a:rPr lang="nl-BE" dirty="0" smtClean="0"/>
              <a:t>Hoofdstuk 5: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7488353" y="5286388"/>
            <a:ext cx="13699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dirty="0" smtClean="0"/>
              <a:t>6 BEI</a:t>
            </a:r>
          </a:p>
          <a:p>
            <a:pPr algn="r"/>
            <a:r>
              <a:rPr lang="nl-BE" dirty="0" smtClean="0"/>
              <a:t>19  Jan 2010 </a:t>
            </a:r>
          </a:p>
          <a:p>
            <a:pPr algn="r"/>
            <a:r>
              <a:rPr lang="nl-BE" dirty="0" smtClean="0"/>
              <a:t>Vanhee S.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Besluit </a:t>
            </a:r>
            <a:r>
              <a:rPr lang="nl-BE" dirty="0" smtClean="0"/>
              <a:t>(2 </a:t>
            </a:r>
            <a:r>
              <a:rPr lang="nl-BE" dirty="0" smtClean="0"/>
              <a:t>polig)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nl-BE" dirty="0" smtClean="0">
                <a:latin typeface="Calibri" pitchFamily="34" charset="0"/>
                <a:cs typeface="Calibri" pitchFamily="34" charset="0"/>
              </a:rPr>
              <a:t>In één periodetijd verdraait het magnetisch veld </a:t>
            </a:r>
            <a:r>
              <a:rPr lang="nl-BE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 volledige </a:t>
            </a:r>
            <a:r>
              <a:rPr lang="nl-BE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toer</a:t>
            </a:r>
            <a:r>
              <a:rPr lang="nl-B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nl-BE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360</a:t>
            </a:r>
            <a:r>
              <a:rPr lang="nl-B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°</a:t>
            </a:r>
            <a:r>
              <a:rPr lang="nl-BE" dirty="0" smtClean="0">
                <a:latin typeface="Calibri" pitchFamily="34" charset="0"/>
                <a:cs typeface="Calibri" pitchFamily="34" charset="0"/>
              </a:rPr>
              <a:t>.</a:t>
            </a:r>
            <a:endParaRPr lang="nl-BE" dirty="0" smtClean="0">
              <a:latin typeface="Calibri" pitchFamily="34" charset="0"/>
              <a:cs typeface="Calibri" pitchFamily="34" charset="0"/>
            </a:endParaRPr>
          </a:p>
          <a:p>
            <a:endParaRPr lang="nl-BE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nl-BE" dirty="0" smtClean="0">
                <a:latin typeface="Calibri" pitchFamily="34" charset="0"/>
                <a:cs typeface="Calibri" pitchFamily="34" charset="0"/>
              </a:rPr>
              <a:t>50 Hz = 50 periodes/sec = 50 toeren/sec</a:t>
            </a:r>
          </a:p>
          <a:p>
            <a:pPr algn="ctr">
              <a:buNone/>
            </a:pPr>
            <a:endParaRPr lang="nl-BE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nl-BE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nl-BE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nl-BE" dirty="0" smtClean="0">
                <a:latin typeface="Calibri" pitchFamily="34" charset="0"/>
                <a:cs typeface="Calibri" pitchFamily="34" charset="0"/>
              </a:rPr>
              <a:t>3000 toeren/min</a:t>
            </a:r>
          </a:p>
          <a:p>
            <a:pPr algn="ctr">
              <a:buNone/>
            </a:pPr>
            <a:endParaRPr lang="nl-BE" dirty="0" smtClean="0">
              <a:latin typeface="Calibri" pitchFamily="34" charset="0"/>
              <a:cs typeface="Calibri" pitchFamily="34" charset="0"/>
            </a:endParaRPr>
          </a:p>
          <a:p>
            <a:r>
              <a:rPr lang="nl-BE" dirty="0" smtClean="0">
                <a:latin typeface="Calibri" pitchFamily="34" charset="0"/>
                <a:cs typeface="Calibri" pitchFamily="34" charset="0"/>
              </a:rPr>
              <a:t>Polen hebben contant toerental en een constante sterkte.</a:t>
            </a:r>
            <a:endParaRPr lang="nl-B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PIJL-OMLAAG 3"/>
          <p:cNvSpPr/>
          <p:nvPr/>
        </p:nvSpPr>
        <p:spPr>
          <a:xfrm>
            <a:off x="4000496" y="3643314"/>
            <a:ext cx="1500198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smtClean="0">
                <a:latin typeface="Arial" pitchFamily="34" charset="0"/>
                <a:cs typeface="Arial" pitchFamily="34" charset="0"/>
              </a:rPr>
              <a:t>x60</a:t>
            </a:r>
            <a:endParaRPr lang="nl-BE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Opbouw </a:t>
            </a:r>
            <a:r>
              <a:rPr lang="nl-BE" dirty="0" smtClean="0"/>
              <a:t>draaiveld (4 polig)</a:t>
            </a:r>
            <a:endParaRPr lang="nl-BE" dirty="0"/>
          </a:p>
        </p:txBody>
      </p:sp>
      <p:pic>
        <p:nvPicPr>
          <p:cNvPr id="4" name="Tijdelijke aanduiding voor inhoud 3" descr="stator 4 pol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2071678"/>
            <a:ext cx="4929222" cy="4705006"/>
          </a:xfrm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42844" y="1446597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nl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Rotor met 2 polenpaar (4 polen: 2 x noord, 2 x zuid)</a:t>
            </a: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4570"/>
            <a:ext cx="8229600" cy="1252728"/>
          </a:xfrm>
        </p:spPr>
        <p:txBody>
          <a:bodyPr/>
          <a:lstStyle/>
          <a:p>
            <a:r>
              <a:rPr lang="nl-BE" dirty="0" smtClean="0"/>
              <a:t>Opbouw </a:t>
            </a:r>
            <a:r>
              <a:rPr lang="nl-BE" dirty="0" smtClean="0"/>
              <a:t>draaiveld (4 polig)</a:t>
            </a:r>
            <a:endParaRPr lang="nl-BE" dirty="0"/>
          </a:p>
        </p:txBody>
      </p:sp>
      <p:cxnSp>
        <p:nvCxnSpPr>
          <p:cNvPr id="7" name="Rechte verbindingslijn 6"/>
          <p:cNvCxnSpPr/>
          <p:nvPr/>
        </p:nvCxnSpPr>
        <p:spPr>
          <a:xfrm rot="16200000" flipV="1">
            <a:off x="2443158" y="2073380"/>
            <a:ext cx="2257420" cy="2000264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/>
          <p:cNvSpPr txBox="1"/>
          <p:nvPr/>
        </p:nvSpPr>
        <p:spPr>
          <a:xfrm>
            <a:off x="214282" y="1416140"/>
            <a:ext cx="551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i="1" dirty="0" smtClean="0"/>
              <a:t>t1</a:t>
            </a:r>
            <a:endParaRPr lang="nl-BE" sz="3600" i="1" dirty="0"/>
          </a:p>
        </p:txBody>
      </p:sp>
      <p:pic>
        <p:nvPicPr>
          <p:cNvPr id="15" name="Tijdelijke aanduiding voor inhoud 14" descr="draaiveld 4p t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1267" y="1547915"/>
            <a:ext cx="5461465" cy="462597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4570"/>
            <a:ext cx="8229600" cy="1252728"/>
          </a:xfrm>
        </p:spPr>
        <p:txBody>
          <a:bodyPr/>
          <a:lstStyle/>
          <a:p>
            <a:r>
              <a:rPr lang="nl-BE" dirty="0" smtClean="0"/>
              <a:t>Opbouw </a:t>
            </a:r>
            <a:r>
              <a:rPr lang="nl-BE" dirty="0" smtClean="0"/>
              <a:t>draaiveld (4 polig)</a:t>
            </a:r>
            <a:endParaRPr lang="nl-BE" dirty="0"/>
          </a:p>
        </p:txBody>
      </p:sp>
      <p:cxnSp>
        <p:nvCxnSpPr>
          <p:cNvPr id="18" name="Rechte verbindingslijn 17"/>
          <p:cNvCxnSpPr/>
          <p:nvPr/>
        </p:nvCxnSpPr>
        <p:spPr>
          <a:xfrm rot="16200000" flipV="1">
            <a:off x="2443158" y="2116222"/>
            <a:ext cx="2257420" cy="2000264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 rot="5400000" flipH="1" flipV="1">
            <a:off x="3679025" y="2380553"/>
            <a:ext cx="2714644" cy="928694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Boog 22"/>
          <p:cNvSpPr/>
          <p:nvPr/>
        </p:nvSpPr>
        <p:spPr>
          <a:xfrm rot="13567137">
            <a:off x="1999632" y="1629853"/>
            <a:ext cx="5174471" cy="5174471"/>
          </a:xfrm>
          <a:prstGeom prst="arc">
            <a:avLst>
              <a:gd name="adj1" fmla="val 106701"/>
              <a:gd name="adj2" fmla="val 3690562"/>
            </a:avLst>
          </a:prstGeom>
          <a:noFill/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214282" y="1416140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i="1" dirty="0" smtClean="0"/>
              <a:t>t2</a:t>
            </a:r>
            <a:endParaRPr lang="nl-BE" sz="3600" i="1" dirty="0"/>
          </a:p>
        </p:txBody>
      </p:sp>
      <p:sp>
        <p:nvSpPr>
          <p:cNvPr id="8" name="Tekstvak 7"/>
          <p:cNvSpPr txBox="1"/>
          <p:nvPr/>
        </p:nvSpPr>
        <p:spPr>
          <a:xfrm>
            <a:off x="2714612" y="1630454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°</a:t>
            </a:r>
            <a:endParaRPr lang="nl-BE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Tijdelijke aanduiding voor inhoud 16" descr="draaiveld 4p t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8815" y="1547915"/>
            <a:ext cx="5386370" cy="462597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4570"/>
            <a:ext cx="8229600" cy="1252728"/>
          </a:xfrm>
        </p:spPr>
        <p:txBody>
          <a:bodyPr/>
          <a:lstStyle/>
          <a:p>
            <a:r>
              <a:rPr lang="nl-BE" dirty="0" smtClean="0"/>
              <a:t>Opbouw </a:t>
            </a:r>
            <a:r>
              <a:rPr lang="nl-BE" dirty="0" smtClean="0"/>
              <a:t>draaiveld (4 polig)</a:t>
            </a:r>
            <a:endParaRPr lang="nl-BE" dirty="0"/>
          </a:p>
        </p:txBody>
      </p:sp>
      <p:cxnSp>
        <p:nvCxnSpPr>
          <p:cNvPr id="17" name="Rechte verbindingslijn 16"/>
          <p:cNvCxnSpPr/>
          <p:nvPr/>
        </p:nvCxnSpPr>
        <p:spPr>
          <a:xfrm rot="16200000" flipV="1">
            <a:off x="2443158" y="2116222"/>
            <a:ext cx="2257420" cy="2000264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V="1">
            <a:off x="4643438" y="3487842"/>
            <a:ext cx="2643206" cy="71438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 rot="5400000" flipH="1" flipV="1">
            <a:off x="3679025" y="2380553"/>
            <a:ext cx="2714644" cy="928694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oog 28"/>
          <p:cNvSpPr/>
          <p:nvPr/>
        </p:nvSpPr>
        <p:spPr>
          <a:xfrm rot="13567137">
            <a:off x="1999632" y="1629853"/>
            <a:ext cx="5174471" cy="5174471"/>
          </a:xfrm>
          <a:prstGeom prst="arc">
            <a:avLst>
              <a:gd name="adj1" fmla="val 106701"/>
              <a:gd name="adj2" fmla="val 3690562"/>
            </a:avLst>
          </a:prstGeom>
          <a:noFill/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Boog 29"/>
          <p:cNvSpPr/>
          <p:nvPr/>
        </p:nvSpPr>
        <p:spPr>
          <a:xfrm rot="16745922">
            <a:off x="2019622" y="1649844"/>
            <a:ext cx="5174471" cy="5174471"/>
          </a:xfrm>
          <a:prstGeom prst="arc">
            <a:avLst>
              <a:gd name="adj1" fmla="val 584406"/>
              <a:gd name="adj2" fmla="val 3885498"/>
            </a:avLst>
          </a:prstGeom>
          <a:noFill/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214282" y="1416140"/>
            <a:ext cx="551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i="1" dirty="0" smtClean="0"/>
              <a:t>t3</a:t>
            </a:r>
            <a:endParaRPr lang="nl-BE" sz="3600" i="1" dirty="0"/>
          </a:p>
        </p:txBody>
      </p:sp>
      <p:sp>
        <p:nvSpPr>
          <p:cNvPr id="10" name="Tekstvak 9"/>
          <p:cNvSpPr txBox="1"/>
          <p:nvPr/>
        </p:nvSpPr>
        <p:spPr>
          <a:xfrm>
            <a:off x="2714612" y="1630454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°</a:t>
            </a:r>
            <a:endParaRPr lang="nl-BE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572132" y="1487578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°</a:t>
            </a:r>
            <a:endParaRPr lang="nl-BE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Tijdelijke aanduiding voor inhoud 15" descr="draaiveld 4p t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8463" y="1547915"/>
            <a:ext cx="5427073" cy="462597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4570"/>
            <a:ext cx="8229600" cy="1252728"/>
          </a:xfrm>
        </p:spPr>
        <p:txBody>
          <a:bodyPr/>
          <a:lstStyle/>
          <a:p>
            <a:r>
              <a:rPr lang="nl-BE" dirty="0" smtClean="0"/>
              <a:t>Opbouw </a:t>
            </a:r>
            <a:r>
              <a:rPr lang="nl-BE" dirty="0" smtClean="0"/>
              <a:t>draaiveld (4 polig)</a:t>
            </a:r>
            <a:endParaRPr lang="nl-BE" dirty="0"/>
          </a:p>
        </p:txBody>
      </p:sp>
      <p:cxnSp>
        <p:nvCxnSpPr>
          <p:cNvPr id="5" name="Rechte verbindingslijn 4"/>
          <p:cNvCxnSpPr/>
          <p:nvPr/>
        </p:nvCxnSpPr>
        <p:spPr>
          <a:xfrm rot="16200000" flipV="1">
            <a:off x="2443158" y="2116222"/>
            <a:ext cx="2257420" cy="2000264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 flipV="1">
            <a:off x="4643438" y="3487842"/>
            <a:ext cx="2643206" cy="71438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 rot="5400000" flipH="1" flipV="1">
            <a:off x="3679025" y="2380553"/>
            <a:ext cx="2714644" cy="928694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oog 7"/>
          <p:cNvSpPr/>
          <p:nvPr/>
        </p:nvSpPr>
        <p:spPr>
          <a:xfrm rot="13567137">
            <a:off x="1999632" y="1629853"/>
            <a:ext cx="5174471" cy="5174471"/>
          </a:xfrm>
          <a:prstGeom prst="arc">
            <a:avLst>
              <a:gd name="adj1" fmla="val 106701"/>
              <a:gd name="adj2" fmla="val 3690562"/>
            </a:avLst>
          </a:prstGeom>
          <a:noFill/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Boog 8"/>
          <p:cNvSpPr/>
          <p:nvPr/>
        </p:nvSpPr>
        <p:spPr>
          <a:xfrm rot="16745922">
            <a:off x="2019622" y="1649844"/>
            <a:ext cx="5174471" cy="5174471"/>
          </a:xfrm>
          <a:prstGeom prst="arc">
            <a:avLst>
              <a:gd name="adj1" fmla="val 584406"/>
              <a:gd name="adj2" fmla="val 3885498"/>
            </a:avLst>
          </a:prstGeom>
          <a:noFill/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0" name="Rechte verbindingslijn 9"/>
          <p:cNvCxnSpPr>
            <a:stCxn id="11" idx="1"/>
          </p:cNvCxnSpPr>
          <p:nvPr/>
        </p:nvCxnSpPr>
        <p:spPr>
          <a:xfrm>
            <a:off x="4614019" y="4244241"/>
            <a:ext cx="2029683" cy="2172559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oog 10"/>
          <p:cNvSpPr/>
          <p:nvPr/>
        </p:nvSpPr>
        <p:spPr>
          <a:xfrm rot="20202008">
            <a:off x="2026783" y="1657005"/>
            <a:ext cx="5174471" cy="5174471"/>
          </a:xfrm>
          <a:prstGeom prst="arc">
            <a:avLst>
              <a:gd name="adj1" fmla="val 547043"/>
              <a:gd name="adj2" fmla="val 4188927"/>
            </a:avLst>
          </a:prstGeom>
          <a:noFill/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kstvak 11"/>
          <p:cNvSpPr txBox="1"/>
          <p:nvPr/>
        </p:nvSpPr>
        <p:spPr>
          <a:xfrm>
            <a:off x="214282" y="1416140"/>
            <a:ext cx="551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i="1" dirty="0" smtClean="0"/>
              <a:t>t1</a:t>
            </a:r>
            <a:endParaRPr lang="nl-BE" sz="3600" i="1" dirty="0"/>
          </a:p>
        </p:txBody>
      </p:sp>
      <p:sp>
        <p:nvSpPr>
          <p:cNvPr id="13" name="Tekstvak 12"/>
          <p:cNvSpPr txBox="1"/>
          <p:nvPr/>
        </p:nvSpPr>
        <p:spPr>
          <a:xfrm>
            <a:off x="2714612" y="1630454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°</a:t>
            </a:r>
            <a:endParaRPr lang="nl-BE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5572132" y="1487578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°</a:t>
            </a:r>
            <a:endParaRPr lang="nl-BE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215206" y="3630718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°</a:t>
            </a:r>
            <a:endParaRPr lang="nl-BE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Tijdelijke aanduiding voor inhoud 3" descr="draaiveld 4p t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1267" y="1547915"/>
            <a:ext cx="5461465" cy="462597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4570"/>
            <a:ext cx="8229600" cy="1252728"/>
          </a:xfrm>
        </p:spPr>
        <p:txBody>
          <a:bodyPr/>
          <a:lstStyle/>
          <a:p>
            <a:r>
              <a:rPr lang="nl-BE" dirty="0" smtClean="0"/>
              <a:t>Opbouw </a:t>
            </a:r>
            <a:r>
              <a:rPr lang="nl-BE" dirty="0" smtClean="0"/>
              <a:t>draaiveld (4 polig)</a:t>
            </a:r>
            <a:endParaRPr lang="nl-BE" dirty="0"/>
          </a:p>
        </p:txBody>
      </p:sp>
      <p:cxnSp>
        <p:nvCxnSpPr>
          <p:cNvPr id="5" name="Rechte verbindingslijn 4"/>
          <p:cNvCxnSpPr/>
          <p:nvPr/>
        </p:nvCxnSpPr>
        <p:spPr>
          <a:xfrm rot="16200000" flipV="1">
            <a:off x="2443158" y="2116222"/>
            <a:ext cx="2257420" cy="2000264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 flipV="1">
            <a:off x="4643438" y="3487842"/>
            <a:ext cx="2643206" cy="71438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 rot="5400000" flipH="1" flipV="1">
            <a:off x="3679025" y="2380553"/>
            <a:ext cx="2714644" cy="928694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4614019" y="4244241"/>
            <a:ext cx="2029683" cy="2172559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oog 8"/>
          <p:cNvSpPr/>
          <p:nvPr/>
        </p:nvSpPr>
        <p:spPr>
          <a:xfrm rot="13567137">
            <a:off x="1999632" y="1629853"/>
            <a:ext cx="5174471" cy="5174471"/>
          </a:xfrm>
          <a:prstGeom prst="arc">
            <a:avLst>
              <a:gd name="adj1" fmla="val 106701"/>
              <a:gd name="adj2" fmla="val 3690562"/>
            </a:avLst>
          </a:prstGeom>
          <a:noFill/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Boog 9"/>
          <p:cNvSpPr/>
          <p:nvPr/>
        </p:nvSpPr>
        <p:spPr>
          <a:xfrm rot="16745922">
            <a:off x="2019622" y="1649844"/>
            <a:ext cx="5174471" cy="5174471"/>
          </a:xfrm>
          <a:prstGeom prst="arc">
            <a:avLst>
              <a:gd name="adj1" fmla="val 584406"/>
              <a:gd name="adj2" fmla="val 3885498"/>
            </a:avLst>
          </a:prstGeom>
          <a:noFill/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Boog 10"/>
          <p:cNvSpPr/>
          <p:nvPr/>
        </p:nvSpPr>
        <p:spPr>
          <a:xfrm rot="20202008">
            <a:off x="2026783" y="1657005"/>
            <a:ext cx="5174471" cy="5174471"/>
          </a:xfrm>
          <a:prstGeom prst="arc">
            <a:avLst>
              <a:gd name="adj1" fmla="val 547043"/>
              <a:gd name="adj2" fmla="val 4188927"/>
            </a:avLst>
          </a:prstGeom>
          <a:noFill/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2" name="Rechte verbindingslijn 11"/>
          <p:cNvCxnSpPr/>
          <p:nvPr/>
        </p:nvCxnSpPr>
        <p:spPr>
          <a:xfrm rot="5400000">
            <a:off x="3036095" y="5095185"/>
            <a:ext cx="2357430" cy="71438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oog 15"/>
          <p:cNvSpPr/>
          <p:nvPr/>
        </p:nvSpPr>
        <p:spPr>
          <a:xfrm rot="2098973">
            <a:off x="2015992" y="1646214"/>
            <a:ext cx="5174471" cy="5174471"/>
          </a:xfrm>
          <a:prstGeom prst="arc">
            <a:avLst>
              <a:gd name="adj1" fmla="val 728780"/>
              <a:gd name="adj2" fmla="val 4311366"/>
            </a:avLst>
          </a:prstGeom>
          <a:noFill/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ekstvak 12"/>
          <p:cNvSpPr txBox="1"/>
          <p:nvPr/>
        </p:nvSpPr>
        <p:spPr>
          <a:xfrm>
            <a:off x="214282" y="1416140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i="1" dirty="0" smtClean="0"/>
              <a:t>t2</a:t>
            </a:r>
            <a:endParaRPr lang="nl-BE" sz="3600" i="1" dirty="0"/>
          </a:p>
        </p:txBody>
      </p:sp>
      <p:sp>
        <p:nvSpPr>
          <p:cNvPr id="14" name="Tekstvak 13"/>
          <p:cNvSpPr txBox="1"/>
          <p:nvPr/>
        </p:nvSpPr>
        <p:spPr>
          <a:xfrm>
            <a:off x="2714612" y="1630454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°</a:t>
            </a:r>
            <a:endParaRPr lang="nl-BE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572132" y="1487578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°</a:t>
            </a:r>
            <a:endParaRPr lang="nl-BE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7215206" y="3630718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°</a:t>
            </a:r>
            <a:endParaRPr lang="nl-BE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72198" y="6292536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°</a:t>
            </a:r>
            <a:endParaRPr lang="nl-BE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Tijdelijke aanduiding voor inhoud 3" descr="draaiveld 4p t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8815" y="1547915"/>
            <a:ext cx="5386370" cy="462597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4570"/>
            <a:ext cx="8229600" cy="1252728"/>
          </a:xfrm>
        </p:spPr>
        <p:txBody>
          <a:bodyPr/>
          <a:lstStyle/>
          <a:p>
            <a:r>
              <a:rPr lang="nl-BE" dirty="0" smtClean="0"/>
              <a:t>Opbouw </a:t>
            </a:r>
            <a:r>
              <a:rPr lang="nl-BE" dirty="0" smtClean="0"/>
              <a:t>draaiveld (4 polig)</a:t>
            </a:r>
            <a:endParaRPr lang="nl-BE" dirty="0"/>
          </a:p>
        </p:txBody>
      </p:sp>
      <p:cxnSp>
        <p:nvCxnSpPr>
          <p:cNvPr id="5" name="Rechte verbindingslijn 4"/>
          <p:cNvCxnSpPr/>
          <p:nvPr/>
        </p:nvCxnSpPr>
        <p:spPr>
          <a:xfrm rot="16200000" flipV="1">
            <a:off x="2443158" y="2116222"/>
            <a:ext cx="2257420" cy="2000264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 flipV="1">
            <a:off x="4643438" y="3487842"/>
            <a:ext cx="2643206" cy="71438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 rot="5400000" flipH="1" flipV="1">
            <a:off x="3679025" y="2380553"/>
            <a:ext cx="2714644" cy="928694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4614019" y="4244241"/>
            <a:ext cx="2029683" cy="2172559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oog 8"/>
          <p:cNvSpPr/>
          <p:nvPr/>
        </p:nvSpPr>
        <p:spPr>
          <a:xfrm rot="16745922">
            <a:off x="2019622" y="1649844"/>
            <a:ext cx="5174471" cy="5174471"/>
          </a:xfrm>
          <a:prstGeom prst="arc">
            <a:avLst>
              <a:gd name="adj1" fmla="val 584406"/>
              <a:gd name="adj2" fmla="val 3885498"/>
            </a:avLst>
          </a:prstGeom>
          <a:noFill/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Boog 9"/>
          <p:cNvSpPr/>
          <p:nvPr/>
        </p:nvSpPr>
        <p:spPr>
          <a:xfrm rot="20202008">
            <a:off x="2026783" y="1657005"/>
            <a:ext cx="5174471" cy="5174471"/>
          </a:xfrm>
          <a:prstGeom prst="arc">
            <a:avLst>
              <a:gd name="adj1" fmla="val 547043"/>
              <a:gd name="adj2" fmla="val 4188927"/>
            </a:avLst>
          </a:prstGeom>
          <a:noFill/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1" name="Rechte verbindingslijn 10"/>
          <p:cNvCxnSpPr/>
          <p:nvPr/>
        </p:nvCxnSpPr>
        <p:spPr>
          <a:xfrm rot="5400000">
            <a:off x="2886921" y="5172921"/>
            <a:ext cx="2584340" cy="785818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oog 11"/>
          <p:cNvSpPr/>
          <p:nvPr/>
        </p:nvSpPr>
        <p:spPr>
          <a:xfrm rot="2098973">
            <a:off x="2015992" y="1646214"/>
            <a:ext cx="5174471" cy="5174471"/>
          </a:xfrm>
          <a:prstGeom prst="arc">
            <a:avLst>
              <a:gd name="adj1" fmla="val 728780"/>
              <a:gd name="adj2" fmla="val 4311366"/>
            </a:avLst>
          </a:prstGeom>
          <a:noFill/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Boog 12"/>
          <p:cNvSpPr/>
          <p:nvPr/>
        </p:nvSpPr>
        <p:spPr>
          <a:xfrm rot="13567137">
            <a:off x="1999632" y="1629853"/>
            <a:ext cx="5174471" cy="5174471"/>
          </a:xfrm>
          <a:prstGeom prst="arc">
            <a:avLst>
              <a:gd name="adj1" fmla="val 106701"/>
              <a:gd name="adj2" fmla="val 3690562"/>
            </a:avLst>
          </a:prstGeom>
          <a:noFill/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4" name="Rechte verbindingslijn 13"/>
          <p:cNvCxnSpPr/>
          <p:nvPr/>
        </p:nvCxnSpPr>
        <p:spPr>
          <a:xfrm rot="10800000" flipV="1">
            <a:off x="1857356" y="4202222"/>
            <a:ext cx="2714644" cy="71438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oog 16"/>
          <p:cNvSpPr/>
          <p:nvPr/>
        </p:nvSpPr>
        <p:spPr>
          <a:xfrm rot="5577441">
            <a:off x="1987392" y="1617615"/>
            <a:ext cx="5174471" cy="5174471"/>
          </a:xfrm>
          <a:prstGeom prst="arc">
            <a:avLst>
              <a:gd name="adj1" fmla="val 728780"/>
              <a:gd name="adj2" fmla="val 4389660"/>
            </a:avLst>
          </a:prstGeom>
          <a:noFill/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Tekstvak 14"/>
          <p:cNvSpPr txBox="1"/>
          <p:nvPr/>
        </p:nvSpPr>
        <p:spPr>
          <a:xfrm>
            <a:off x="214282" y="1416140"/>
            <a:ext cx="551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i="1" dirty="0" smtClean="0"/>
              <a:t>t3</a:t>
            </a:r>
            <a:endParaRPr lang="nl-BE" sz="3600" i="1" dirty="0"/>
          </a:p>
        </p:txBody>
      </p:sp>
      <p:sp>
        <p:nvSpPr>
          <p:cNvPr id="16" name="Tekstvak 15"/>
          <p:cNvSpPr txBox="1"/>
          <p:nvPr/>
        </p:nvSpPr>
        <p:spPr>
          <a:xfrm>
            <a:off x="2714612" y="1630454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°</a:t>
            </a:r>
            <a:endParaRPr lang="nl-BE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572132" y="1487578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°</a:t>
            </a:r>
            <a:endParaRPr lang="nl-BE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7215206" y="3630718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°</a:t>
            </a:r>
            <a:endParaRPr lang="nl-BE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72198" y="6292536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°</a:t>
            </a:r>
            <a:endParaRPr lang="nl-BE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1571604" y="4988040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°</a:t>
            </a:r>
            <a:endParaRPr lang="nl-BE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Tijdelijke aanduiding voor inhoud 3" descr="draaiveld 4p t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8463" y="1547915"/>
            <a:ext cx="5427073" cy="462597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4570"/>
            <a:ext cx="8229600" cy="1252728"/>
          </a:xfrm>
        </p:spPr>
        <p:txBody>
          <a:bodyPr/>
          <a:lstStyle/>
          <a:p>
            <a:r>
              <a:rPr lang="nl-BE" dirty="0" smtClean="0"/>
              <a:t>Opbouw </a:t>
            </a:r>
            <a:r>
              <a:rPr lang="nl-BE" dirty="0" smtClean="0"/>
              <a:t>draaiveld (4 polig)</a:t>
            </a:r>
            <a:endParaRPr lang="nl-BE" dirty="0"/>
          </a:p>
        </p:txBody>
      </p:sp>
      <p:cxnSp>
        <p:nvCxnSpPr>
          <p:cNvPr id="5" name="Rechte verbindingslijn 4"/>
          <p:cNvCxnSpPr/>
          <p:nvPr/>
        </p:nvCxnSpPr>
        <p:spPr>
          <a:xfrm rot="16200000" flipV="1">
            <a:off x="2443158" y="2116222"/>
            <a:ext cx="2257420" cy="2000264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 flipV="1">
            <a:off x="4643438" y="3487842"/>
            <a:ext cx="2643206" cy="71438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 rot="5400000" flipH="1" flipV="1">
            <a:off x="3679025" y="2380553"/>
            <a:ext cx="2714644" cy="928694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4614019" y="4244241"/>
            <a:ext cx="2029683" cy="2172559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oog 8"/>
          <p:cNvSpPr/>
          <p:nvPr/>
        </p:nvSpPr>
        <p:spPr>
          <a:xfrm rot="16745922">
            <a:off x="2019622" y="1649844"/>
            <a:ext cx="5174471" cy="5174471"/>
          </a:xfrm>
          <a:prstGeom prst="arc">
            <a:avLst>
              <a:gd name="adj1" fmla="val 584406"/>
              <a:gd name="adj2" fmla="val 3885498"/>
            </a:avLst>
          </a:prstGeom>
          <a:noFill/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Boog 9"/>
          <p:cNvSpPr/>
          <p:nvPr/>
        </p:nvSpPr>
        <p:spPr>
          <a:xfrm rot="20202008">
            <a:off x="2026783" y="1657005"/>
            <a:ext cx="5174471" cy="5174471"/>
          </a:xfrm>
          <a:prstGeom prst="arc">
            <a:avLst>
              <a:gd name="adj1" fmla="val 547043"/>
              <a:gd name="adj2" fmla="val 4188927"/>
            </a:avLst>
          </a:prstGeom>
          <a:noFill/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Boog 11"/>
          <p:cNvSpPr/>
          <p:nvPr/>
        </p:nvSpPr>
        <p:spPr>
          <a:xfrm rot="2098973">
            <a:off x="2015992" y="1646214"/>
            <a:ext cx="5174471" cy="5174471"/>
          </a:xfrm>
          <a:prstGeom prst="arc">
            <a:avLst>
              <a:gd name="adj1" fmla="val 728780"/>
              <a:gd name="adj2" fmla="val 4311366"/>
            </a:avLst>
          </a:prstGeom>
          <a:noFill/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Boog 12"/>
          <p:cNvSpPr/>
          <p:nvPr/>
        </p:nvSpPr>
        <p:spPr>
          <a:xfrm rot="13567137">
            <a:off x="1999632" y="1629853"/>
            <a:ext cx="5174471" cy="5174471"/>
          </a:xfrm>
          <a:prstGeom prst="arc">
            <a:avLst>
              <a:gd name="adj1" fmla="val 106701"/>
              <a:gd name="adj2" fmla="val 3690562"/>
            </a:avLst>
          </a:prstGeom>
          <a:noFill/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4" name="Rechte verbindingslijn 13"/>
          <p:cNvCxnSpPr/>
          <p:nvPr/>
        </p:nvCxnSpPr>
        <p:spPr>
          <a:xfrm rot="10800000" flipV="1">
            <a:off x="1857356" y="4202222"/>
            <a:ext cx="2714644" cy="71438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oog 14"/>
          <p:cNvSpPr/>
          <p:nvPr/>
        </p:nvSpPr>
        <p:spPr>
          <a:xfrm rot="5577441">
            <a:off x="1987392" y="1617615"/>
            <a:ext cx="5174471" cy="5174471"/>
          </a:xfrm>
          <a:prstGeom prst="arc">
            <a:avLst>
              <a:gd name="adj1" fmla="val 728780"/>
              <a:gd name="adj2" fmla="val 4389660"/>
            </a:avLst>
          </a:prstGeom>
          <a:noFill/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Boog 15"/>
          <p:cNvSpPr/>
          <p:nvPr/>
        </p:nvSpPr>
        <p:spPr>
          <a:xfrm rot="9232038">
            <a:off x="2018051" y="1648273"/>
            <a:ext cx="5174471" cy="5174471"/>
          </a:xfrm>
          <a:prstGeom prst="arc">
            <a:avLst>
              <a:gd name="adj1" fmla="val 806004"/>
              <a:gd name="adj2" fmla="val 4317410"/>
            </a:avLst>
          </a:prstGeom>
          <a:noFill/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Tekstvak 16"/>
          <p:cNvSpPr txBox="1"/>
          <p:nvPr/>
        </p:nvSpPr>
        <p:spPr>
          <a:xfrm>
            <a:off x="214282" y="1416140"/>
            <a:ext cx="551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i="1" dirty="0" smtClean="0"/>
              <a:t>t1</a:t>
            </a:r>
            <a:endParaRPr lang="nl-BE" sz="3600" i="1" dirty="0"/>
          </a:p>
        </p:txBody>
      </p:sp>
      <p:sp>
        <p:nvSpPr>
          <p:cNvPr id="18" name="Tekstvak 17"/>
          <p:cNvSpPr txBox="1"/>
          <p:nvPr/>
        </p:nvSpPr>
        <p:spPr>
          <a:xfrm>
            <a:off x="2714612" y="1630454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°</a:t>
            </a:r>
            <a:endParaRPr lang="nl-BE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572132" y="1487578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°</a:t>
            </a:r>
            <a:endParaRPr lang="nl-BE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7215206" y="3630718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°</a:t>
            </a:r>
            <a:endParaRPr lang="nl-BE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72198" y="6292536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°</a:t>
            </a:r>
            <a:endParaRPr lang="nl-BE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1571604" y="4988040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°</a:t>
            </a:r>
            <a:endParaRPr lang="nl-BE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2071670" y="2273396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B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°</a:t>
            </a:r>
            <a:endParaRPr lang="nl-BE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Rechte verbindingslijn 23"/>
          <p:cNvCxnSpPr/>
          <p:nvPr/>
        </p:nvCxnSpPr>
        <p:spPr>
          <a:xfrm rot="5400000">
            <a:off x="2886921" y="5172921"/>
            <a:ext cx="2584340" cy="785818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ijdelijke aanduiding voor inhoud 3" descr="draaiveld 4p t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1267" y="1547915"/>
            <a:ext cx="5461465" cy="462597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Besluit (4 polig)</a:t>
            </a:r>
            <a:endParaRPr lang="nl-BE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50006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nl-BE" dirty="0" smtClean="0">
                <a:latin typeface="Calibri" pitchFamily="34" charset="0"/>
                <a:cs typeface="Calibri" pitchFamily="34" charset="0"/>
              </a:rPr>
              <a:t>In één periodetijd verdraait het magnetisch </a:t>
            </a:r>
            <a:r>
              <a:rPr lang="nl-BE" dirty="0" smtClean="0">
                <a:latin typeface="Calibri" pitchFamily="34" charset="0"/>
                <a:cs typeface="Calibri" pitchFamily="34" charset="0"/>
              </a:rPr>
              <a:t>veld </a:t>
            </a:r>
            <a:r>
              <a:rPr lang="nl-BE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een halve toer</a:t>
            </a:r>
            <a:r>
              <a:rPr lang="nl-B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B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nl-BE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180</a:t>
            </a:r>
            <a:r>
              <a:rPr lang="nl-B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°</a:t>
            </a:r>
            <a:r>
              <a:rPr lang="nl-B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nl-BE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endParaRPr lang="nl-BE" sz="22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nl-BE" dirty="0" smtClean="0">
                <a:latin typeface="Calibri" pitchFamily="34" charset="0"/>
                <a:cs typeface="Calibri" pitchFamily="34" charset="0"/>
              </a:rPr>
              <a:t>50 Hz = 50 periodes/sec </a:t>
            </a:r>
            <a:endParaRPr lang="nl-BE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nl-BE" dirty="0" smtClean="0">
                <a:latin typeface="Calibri" pitchFamily="34" charset="0"/>
                <a:cs typeface="Calibri" pitchFamily="34" charset="0"/>
              </a:rPr>
              <a:t>Een halve toer x 50 periodes</a:t>
            </a:r>
          </a:p>
          <a:p>
            <a:pPr algn="ctr">
              <a:buNone/>
            </a:pPr>
            <a:r>
              <a:rPr lang="nl-BE" dirty="0" smtClean="0">
                <a:latin typeface="Calibri" pitchFamily="34" charset="0"/>
                <a:cs typeface="Calibri" pitchFamily="34" charset="0"/>
              </a:rPr>
              <a:t>= 25 toeren/sec</a:t>
            </a:r>
            <a:endParaRPr lang="nl-BE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nl-BE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nl-BE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nl-BE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nl-BE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nl-BE" dirty="0" smtClean="0">
                <a:latin typeface="Calibri" pitchFamily="34" charset="0"/>
                <a:cs typeface="Calibri" pitchFamily="34" charset="0"/>
              </a:rPr>
              <a:t>1500 toeren/min</a:t>
            </a:r>
            <a:endParaRPr lang="nl-BE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nl-BE" sz="2100" dirty="0" smtClean="0">
              <a:latin typeface="Calibri" pitchFamily="34" charset="0"/>
              <a:cs typeface="Calibri" pitchFamily="34" charset="0"/>
            </a:endParaRPr>
          </a:p>
          <a:p>
            <a:r>
              <a:rPr lang="nl-BE" dirty="0" smtClean="0">
                <a:latin typeface="Calibri" pitchFamily="34" charset="0"/>
                <a:cs typeface="Calibri" pitchFamily="34" charset="0"/>
              </a:rPr>
              <a:t>Polen hebben contant toerental en een constante sterkte.</a:t>
            </a:r>
            <a:endParaRPr lang="nl-B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PIJL-OMLAAG 5"/>
          <p:cNvSpPr/>
          <p:nvPr/>
        </p:nvSpPr>
        <p:spPr>
          <a:xfrm>
            <a:off x="4000496" y="3786190"/>
            <a:ext cx="1500198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smtClean="0">
                <a:latin typeface="Arial" pitchFamily="34" charset="0"/>
                <a:cs typeface="Arial" pitchFamily="34" charset="0"/>
              </a:rPr>
              <a:t>x60</a:t>
            </a:r>
            <a:endParaRPr lang="nl-BE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Principe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1500198"/>
          </a:xfrm>
        </p:spPr>
        <p:txBody>
          <a:bodyPr>
            <a:normAutofit/>
          </a:bodyPr>
          <a:lstStyle/>
          <a:p>
            <a:r>
              <a:rPr lang="nl-BE" dirty="0" smtClean="0"/>
              <a:t>Een draaistroommotor berust op het draaiend magnetisch veld of </a:t>
            </a:r>
            <a:r>
              <a:rPr lang="nl-BE" dirty="0" smtClean="0">
                <a:solidFill>
                  <a:srgbClr val="FF0000"/>
                </a:solidFill>
              </a:rPr>
              <a:t>draaiveld</a:t>
            </a:r>
            <a:r>
              <a:rPr lang="nl-BE" dirty="0" smtClean="0"/>
              <a:t>.</a:t>
            </a:r>
          </a:p>
          <a:p>
            <a:pPr lvl="2">
              <a:buNone/>
            </a:pPr>
            <a:endParaRPr lang="nl-BE" dirty="0" smtClean="0">
              <a:solidFill>
                <a:srgbClr val="FF0000"/>
              </a:solidFill>
            </a:endParaRPr>
          </a:p>
          <a:p>
            <a:pPr lvl="2">
              <a:buNone/>
            </a:pPr>
            <a:endParaRPr lang="nl-BE" dirty="0" smtClean="0">
              <a:solidFill>
                <a:srgbClr val="FF0000"/>
              </a:solidFill>
            </a:endParaRPr>
          </a:p>
        </p:txBody>
      </p:sp>
      <p:sp>
        <p:nvSpPr>
          <p:cNvPr id="6" name="PIJL-OMLAAG 5"/>
          <p:cNvSpPr/>
          <p:nvPr/>
        </p:nvSpPr>
        <p:spPr>
          <a:xfrm>
            <a:off x="3571868" y="4143380"/>
            <a:ext cx="1928826" cy="785818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 smtClean="0">
                <a:solidFill>
                  <a:schemeClr val="bg1">
                    <a:lumMod val="95000"/>
                  </a:schemeClr>
                </a:solidFill>
              </a:rPr>
              <a:t>gevolg</a:t>
            </a:r>
            <a:endParaRPr lang="nl-BE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0" y="520280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 smtClean="0"/>
              <a:t>Ontstaan van draaiveld</a:t>
            </a:r>
            <a:endParaRPr lang="nl-BE" sz="2800" dirty="0"/>
          </a:p>
        </p:txBody>
      </p:sp>
      <p:sp>
        <p:nvSpPr>
          <p:cNvPr id="7" name="Tekstvak 6"/>
          <p:cNvSpPr txBox="1"/>
          <p:nvPr/>
        </p:nvSpPr>
        <p:spPr>
          <a:xfrm>
            <a:off x="1" y="3357562"/>
            <a:ext cx="912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 smtClean="0"/>
              <a:t>Aansluiten driefasenspanning</a:t>
            </a:r>
            <a:endParaRPr lang="nl-B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Besluit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nl-BE" dirty="0" smtClean="0">
                <a:latin typeface="Calibri" pitchFamily="34" charset="0"/>
                <a:cs typeface="Calibri" pitchFamily="34" charset="0"/>
              </a:rPr>
              <a:t>Het toerental is dus afhankelijk van:</a:t>
            </a:r>
          </a:p>
          <a:p>
            <a:endParaRPr lang="nl-BE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nl-BE" dirty="0" smtClean="0">
                <a:latin typeface="Calibri" pitchFamily="34" charset="0"/>
                <a:cs typeface="Calibri" pitchFamily="34" charset="0"/>
              </a:rPr>
              <a:t>			- De frequentie</a:t>
            </a:r>
          </a:p>
          <a:p>
            <a:pPr>
              <a:buNone/>
            </a:pPr>
            <a:r>
              <a:rPr lang="nl-BE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nl-BE" dirty="0" smtClean="0">
                <a:latin typeface="Calibri" pitchFamily="34" charset="0"/>
                <a:cs typeface="Calibri" pitchFamily="34" charset="0"/>
              </a:rPr>
              <a:t>		- Aantal polenparen</a:t>
            </a:r>
          </a:p>
          <a:p>
            <a:endParaRPr lang="nl-BE" dirty="0" smtClean="0"/>
          </a:p>
          <a:p>
            <a:pPr algn="ctr">
              <a:buNone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Besluit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nl-BE" dirty="0" smtClean="0">
                <a:latin typeface="Calibri" pitchFamily="34" charset="0"/>
                <a:cs typeface="Calibri" pitchFamily="34" charset="0"/>
              </a:rPr>
              <a:t>Uit deze twee voorbeelden leiden we volgende formule af:</a:t>
            </a:r>
          </a:p>
          <a:p>
            <a:endParaRPr lang="nl-BE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nl-BE" dirty="0" smtClean="0">
              <a:latin typeface="Calibri" pitchFamily="34" charset="0"/>
              <a:cs typeface="Calibri" pitchFamily="34" charset="0"/>
            </a:endParaRPr>
          </a:p>
          <a:p>
            <a:endParaRPr lang="nl-BE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nl-BE" u="sng" dirty="0" smtClean="0">
                <a:latin typeface="Calibri" pitchFamily="34" charset="0"/>
                <a:cs typeface="Calibri" pitchFamily="34" charset="0"/>
              </a:rPr>
              <a:t>Waarbij</a:t>
            </a:r>
            <a:r>
              <a:rPr lang="nl-BE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None/>
            </a:pPr>
            <a:r>
              <a:rPr lang="nl-BE" dirty="0" smtClean="0">
                <a:latin typeface="Calibri" pitchFamily="34" charset="0"/>
                <a:cs typeface="Calibri" pitchFamily="34" charset="0"/>
              </a:rPr>
              <a:t>n= toerental</a:t>
            </a:r>
          </a:p>
          <a:p>
            <a:pPr>
              <a:buNone/>
            </a:pPr>
            <a:r>
              <a:rPr lang="nl-BE" dirty="0" smtClean="0">
                <a:latin typeface="Calibri" pitchFamily="34" charset="0"/>
                <a:cs typeface="Calibri" pitchFamily="34" charset="0"/>
              </a:rPr>
              <a:t>f= frequentie in Hz</a:t>
            </a:r>
          </a:p>
          <a:p>
            <a:pPr>
              <a:buNone/>
            </a:pPr>
            <a:r>
              <a:rPr lang="nl-BE" dirty="0" smtClean="0">
                <a:latin typeface="Calibri" pitchFamily="34" charset="0"/>
                <a:cs typeface="Calibri" pitchFamily="34" charset="0"/>
              </a:rPr>
              <a:t>p= aantal polen</a:t>
            </a:r>
            <a:r>
              <a:rPr lang="nl-BE" u="sng" dirty="0" smtClean="0">
                <a:latin typeface="Calibri" pitchFamily="34" charset="0"/>
                <a:cs typeface="Calibri" pitchFamily="34" charset="0"/>
              </a:rPr>
              <a:t>paren</a:t>
            </a:r>
          </a:p>
          <a:p>
            <a:pPr>
              <a:buNone/>
            </a:pPr>
            <a:r>
              <a:rPr lang="nl-BE" dirty="0" smtClean="0">
                <a:latin typeface="Calibri" pitchFamily="34" charset="0"/>
                <a:cs typeface="Calibri" pitchFamily="34" charset="0"/>
              </a:rPr>
              <a:t>60= om van seconden naar minuten te gaan</a:t>
            </a:r>
          </a:p>
          <a:p>
            <a:endParaRPr lang="nl-BE" dirty="0" smtClean="0"/>
          </a:p>
          <a:p>
            <a:pPr algn="ctr">
              <a:buNone/>
            </a:pPr>
            <a:endParaRPr lang="nl-B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786182" y="3148012"/>
          <a:ext cx="1722880" cy="1209682"/>
        </p:xfrm>
        <a:graphic>
          <a:graphicData uri="http://schemas.openxmlformats.org/presentationml/2006/ole">
            <p:oleObj spid="_x0000_s1026" name="Vergelijking" r:id="rId3" imgW="59688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Berekeningsvoorbeeld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85804" y="1732349"/>
            <a:ext cx="8229600" cy="46256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54864" tIns="91440" rtlCol="0">
            <a:normAutofit lnSpcReduction="1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2 polig</a:t>
            </a:r>
            <a:r>
              <a:rPr kumimoji="0" lang="nl-BE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draaiveld, frequentie net 50Hz.</a:t>
            </a:r>
            <a:endParaRPr kumimoji="0" lang="nl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nl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nl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nl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nl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nl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BE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Waarbij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: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nl-BE" sz="2400" dirty="0" smtClean="0">
                <a:latin typeface="Calibri" pitchFamily="34" charset="0"/>
                <a:cs typeface="Calibri" pitchFamily="34" charset="0"/>
              </a:rPr>
              <a:t>n= toerental</a:t>
            </a:r>
            <a:endParaRPr kumimoji="0" lang="nl-B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f= frequentie in Hz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p= aantal polen</a:t>
            </a:r>
            <a:r>
              <a:rPr kumimoji="0" lang="nl-BE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paren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60= om van seconden naar minuten te gaan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nl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nl-BE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432050" y="3184525"/>
          <a:ext cx="4432300" cy="1136650"/>
        </p:xfrm>
        <a:graphic>
          <a:graphicData uri="http://schemas.openxmlformats.org/presentationml/2006/ole">
            <p:oleObj spid="_x0000_s2050" name="Vergelijking" r:id="rId3" imgW="15364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Oefeningen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Cursus hoofdstuk 5, pagina 5.</a:t>
            </a:r>
            <a:endParaRPr lang="nl-B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Principe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4282" y="1571612"/>
            <a:ext cx="6543692" cy="4625609"/>
          </a:xfrm>
        </p:spPr>
        <p:txBody>
          <a:bodyPr/>
          <a:lstStyle/>
          <a:p>
            <a:r>
              <a:rPr lang="nl-BE" dirty="0" smtClean="0"/>
              <a:t>Om een draaiveld te creëren  moet de stator (=vast gedeelte) voorzien worden van tenminste </a:t>
            </a:r>
            <a:r>
              <a:rPr lang="nl-BE" dirty="0" smtClean="0">
                <a:solidFill>
                  <a:srgbClr val="FF0000"/>
                </a:solidFill>
              </a:rPr>
              <a:t>drie wikkelingen</a:t>
            </a:r>
            <a:r>
              <a:rPr lang="nl-BE" dirty="0" smtClean="0"/>
              <a:t>.</a:t>
            </a:r>
          </a:p>
          <a:p>
            <a:endParaRPr lang="nl-BE" dirty="0" smtClean="0"/>
          </a:p>
          <a:p>
            <a:r>
              <a:rPr lang="nl-BE" dirty="0" smtClean="0"/>
              <a:t>De beginpunten van deze wikkelingen zijn telkens </a:t>
            </a:r>
            <a:r>
              <a:rPr lang="nl-BE" dirty="0" smtClean="0">
                <a:solidFill>
                  <a:srgbClr val="FF0000"/>
                </a:solidFill>
              </a:rPr>
              <a:t>120°</a:t>
            </a:r>
            <a:r>
              <a:rPr lang="nl-BE" dirty="0" smtClean="0"/>
              <a:t> verschoven.</a:t>
            </a:r>
            <a:endParaRPr lang="nl-BE" dirty="0"/>
          </a:p>
        </p:txBody>
      </p:sp>
      <p:pic>
        <p:nvPicPr>
          <p:cNvPr id="16" name="Afbeelding 15" descr="stator 2 pol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5" y="2558987"/>
            <a:ext cx="3571900" cy="3941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Opbouw </a:t>
            </a:r>
            <a:r>
              <a:rPr lang="nl-BE" dirty="0" smtClean="0"/>
              <a:t>draaiveld</a:t>
            </a:r>
            <a:endParaRPr lang="nl-BE" dirty="0"/>
          </a:p>
        </p:txBody>
      </p:sp>
      <p:pic>
        <p:nvPicPr>
          <p:cNvPr id="4" name="Tijdelijke aanduiding voor inhoud 3" descr="sinus kleu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0247" y="1729824"/>
            <a:ext cx="7737967" cy="4699572"/>
          </a:xfrm>
        </p:spPr>
      </p:pic>
      <p:cxnSp>
        <p:nvCxnSpPr>
          <p:cNvPr id="6" name="Rechte verbindingslijn met pijl 5"/>
          <p:cNvCxnSpPr/>
          <p:nvPr/>
        </p:nvCxnSpPr>
        <p:spPr>
          <a:xfrm>
            <a:off x="2786050" y="6143644"/>
            <a:ext cx="2214578" cy="1588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>
            <a:off x="5143504" y="6143644"/>
            <a:ext cx="2214578" cy="1588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>
            <a:off x="7500958" y="6143644"/>
            <a:ext cx="500066" cy="1588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>
            <a:off x="1000100" y="6143644"/>
            <a:ext cx="1643074" cy="1588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623887" y="6131502"/>
            <a:ext cx="715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120°</a:t>
            </a:r>
            <a:endParaRPr lang="nl-BE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5643570" y="6143644"/>
            <a:ext cx="715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120°</a:t>
            </a:r>
            <a:endParaRPr lang="nl-BE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1570515" y="6143644"/>
            <a:ext cx="572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90°</a:t>
            </a:r>
            <a:endParaRPr lang="nl-BE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7429520" y="6143644"/>
            <a:ext cx="572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30°</a:t>
            </a:r>
            <a:endParaRPr lang="nl-BE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Opbouw </a:t>
            </a:r>
            <a:r>
              <a:rPr lang="nl-BE" dirty="0" smtClean="0"/>
              <a:t>draaiveld (2 polig)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4282" y="1446597"/>
            <a:ext cx="8229600" cy="4625609"/>
          </a:xfrm>
        </p:spPr>
        <p:txBody>
          <a:bodyPr>
            <a:normAutofit/>
          </a:bodyPr>
          <a:lstStyle/>
          <a:p>
            <a:r>
              <a:rPr lang="nl-BE" sz="2800" dirty="0" smtClean="0"/>
              <a:t>Rotor met 1 polenpaar (2 polen: 1 x noord, 1 x zuid)</a:t>
            </a:r>
            <a:endParaRPr lang="nl-BE" sz="2800" dirty="0"/>
          </a:p>
        </p:txBody>
      </p:sp>
      <p:pic>
        <p:nvPicPr>
          <p:cNvPr id="4" name="Afbeelding 3" descr="stator 2 pol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2056369"/>
            <a:ext cx="4286280" cy="4730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Opbouw </a:t>
            </a:r>
            <a:r>
              <a:rPr lang="nl-BE" dirty="0" smtClean="0"/>
              <a:t>draaiveld (2 polig)</a:t>
            </a:r>
            <a:endParaRPr lang="nl-BE" dirty="0"/>
          </a:p>
        </p:txBody>
      </p:sp>
      <p:cxnSp>
        <p:nvCxnSpPr>
          <p:cNvPr id="11" name="Rechte verbindingslijn 10"/>
          <p:cNvCxnSpPr/>
          <p:nvPr/>
        </p:nvCxnSpPr>
        <p:spPr>
          <a:xfrm rot="10800000">
            <a:off x="1500166" y="4286255"/>
            <a:ext cx="3143272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Tijdelijke aanduiding voor inhoud 7" descr="draaiveld 2p t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2946" y="1946297"/>
            <a:ext cx="4358107" cy="4625975"/>
          </a:xfrm>
        </p:spPr>
      </p:pic>
      <p:sp>
        <p:nvSpPr>
          <p:cNvPr id="12" name="Tekstvak 11"/>
          <p:cNvSpPr txBox="1"/>
          <p:nvPr/>
        </p:nvSpPr>
        <p:spPr>
          <a:xfrm>
            <a:off x="214282" y="1643050"/>
            <a:ext cx="551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i="1" dirty="0" smtClean="0"/>
              <a:t>t1</a:t>
            </a:r>
            <a:endParaRPr lang="nl-BE" sz="36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Opbouw </a:t>
            </a:r>
            <a:r>
              <a:rPr lang="nl-BE" dirty="0" smtClean="0"/>
              <a:t>draaiveld (2 polig)</a:t>
            </a:r>
            <a:endParaRPr lang="nl-BE" dirty="0"/>
          </a:p>
        </p:txBody>
      </p:sp>
      <p:cxnSp>
        <p:nvCxnSpPr>
          <p:cNvPr id="6" name="Rechte verbindingslijn 5"/>
          <p:cNvCxnSpPr/>
          <p:nvPr/>
        </p:nvCxnSpPr>
        <p:spPr>
          <a:xfrm rot="10800000">
            <a:off x="1500166" y="4286255"/>
            <a:ext cx="3143272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 rot="5400000" flipH="1" flipV="1">
            <a:off x="4107653" y="2178835"/>
            <a:ext cx="2643206" cy="1571636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oog 10"/>
          <p:cNvSpPr/>
          <p:nvPr/>
        </p:nvSpPr>
        <p:spPr>
          <a:xfrm rot="13567137">
            <a:off x="2041334" y="1684152"/>
            <a:ext cx="5174471" cy="5174471"/>
          </a:xfrm>
          <a:prstGeom prst="arc">
            <a:avLst>
              <a:gd name="adj1" fmla="val 18829341"/>
              <a:gd name="adj2" fmla="val 4466535"/>
            </a:avLst>
          </a:prstGeom>
          <a:noFill/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" name="Tijdelijke aanduiding voor inhoud 3" descr="draaiveld 2p t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2946" y="1946297"/>
            <a:ext cx="4358107" cy="4625975"/>
          </a:xfrm>
        </p:spPr>
      </p:pic>
      <p:sp>
        <p:nvSpPr>
          <p:cNvPr id="16" name="Tekstvak 15"/>
          <p:cNvSpPr txBox="1"/>
          <p:nvPr/>
        </p:nvSpPr>
        <p:spPr>
          <a:xfrm>
            <a:off x="214282" y="1643050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i="1" dirty="0" smtClean="0"/>
              <a:t>t2</a:t>
            </a:r>
            <a:endParaRPr lang="nl-BE" sz="3600" i="1" dirty="0"/>
          </a:p>
        </p:txBody>
      </p:sp>
      <p:sp>
        <p:nvSpPr>
          <p:cNvPr id="17" name="Tekstvak 16"/>
          <p:cNvSpPr txBox="1"/>
          <p:nvPr/>
        </p:nvSpPr>
        <p:spPr>
          <a:xfrm>
            <a:off x="2285984" y="1928802"/>
            <a:ext cx="715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120°</a:t>
            </a:r>
            <a:endParaRPr lang="nl-BE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Opbouw </a:t>
            </a:r>
            <a:r>
              <a:rPr lang="nl-BE" dirty="0" smtClean="0"/>
              <a:t>draaiveld (2 polig)</a:t>
            </a:r>
            <a:endParaRPr lang="nl-BE" dirty="0"/>
          </a:p>
        </p:txBody>
      </p:sp>
      <p:cxnSp>
        <p:nvCxnSpPr>
          <p:cNvPr id="11" name="Rechte verbindingslijn 10"/>
          <p:cNvCxnSpPr/>
          <p:nvPr/>
        </p:nvCxnSpPr>
        <p:spPr>
          <a:xfrm rot="16200000" flipH="1">
            <a:off x="4036227" y="4893467"/>
            <a:ext cx="2571744" cy="1357322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rot="10800000">
            <a:off x="1500166" y="4286255"/>
            <a:ext cx="3143272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rot="5400000" flipH="1" flipV="1">
            <a:off x="4107653" y="2178835"/>
            <a:ext cx="2643206" cy="1571636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oog 21"/>
          <p:cNvSpPr/>
          <p:nvPr/>
        </p:nvSpPr>
        <p:spPr>
          <a:xfrm rot="13567137">
            <a:off x="2041334" y="1684152"/>
            <a:ext cx="5174471" cy="5174471"/>
          </a:xfrm>
          <a:prstGeom prst="arc">
            <a:avLst>
              <a:gd name="adj1" fmla="val 18829341"/>
              <a:gd name="adj2" fmla="val 4466535"/>
            </a:avLst>
          </a:prstGeom>
          <a:noFill/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Boog 23"/>
          <p:cNvSpPr/>
          <p:nvPr/>
        </p:nvSpPr>
        <p:spPr>
          <a:xfrm rot="20929504">
            <a:off x="2023970" y="1666787"/>
            <a:ext cx="5174471" cy="5174471"/>
          </a:xfrm>
          <a:prstGeom prst="arc">
            <a:avLst>
              <a:gd name="adj1" fmla="val 18829341"/>
              <a:gd name="adj2" fmla="val 4271633"/>
            </a:avLst>
          </a:prstGeom>
          <a:noFill/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" name="Tijdelijke aanduiding voor inhoud 3" descr="draaiveld 2p t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2946" y="1946297"/>
            <a:ext cx="4358107" cy="4625975"/>
          </a:xfrm>
        </p:spPr>
      </p:pic>
      <p:sp>
        <p:nvSpPr>
          <p:cNvPr id="27" name="Tekstvak 26"/>
          <p:cNvSpPr txBox="1"/>
          <p:nvPr/>
        </p:nvSpPr>
        <p:spPr>
          <a:xfrm>
            <a:off x="214282" y="1643050"/>
            <a:ext cx="551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i="1" dirty="0" smtClean="0"/>
              <a:t>t3</a:t>
            </a:r>
            <a:endParaRPr lang="nl-BE" sz="3600" i="1" dirty="0"/>
          </a:p>
        </p:txBody>
      </p:sp>
      <p:sp>
        <p:nvSpPr>
          <p:cNvPr id="28" name="Tekstvak 27"/>
          <p:cNvSpPr txBox="1"/>
          <p:nvPr/>
        </p:nvSpPr>
        <p:spPr>
          <a:xfrm>
            <a:off x="2285984" y="1928802"/>
            <a:ext cx="715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120°</a:t>
            </a:r>
            <a:endParaRPr lang="nl-BE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7072330" y="2928934"/>
            <a:ext cx="715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120°</a:t>
            </a:r>
            <a:endParaRPr lang="nl-BE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Opbouw </a:t>
            </a:r>
            <a:r>
              <a:rPr lang="nl-BE" dirty="0" smtClean="0"/>
              <a:t>draaiveld (2 polig)</a:t>
            </a:r>
            <a:endParaRPr lang="nl-BE" dirty="0"/>
          </a:p>
        </p:txBody>
      </p:sp>
      <p:cxnSp>
        <p:nvCxnSpPr>
          <p:cNvPr id="11" name="Rechte verbindingslijn 10"/>
          <p:cNvCxnSpPr/>
          <p:nvPr/>
        </p:nvCxnSpPr>
        <p:spPr>
          <a:xfrm rot="16200000" flipH="1">
            <a:off x="4036227" y="4893467"/>
            <a:ext cx="2571744" cy="1357322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rot="10800000">
            <a:off x="1500166" y="4286255"/>
            <a:ext cx="3143272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rot="5400000" flipH="1" flipV="1">
            <a:off x="4107653" y="2178835"/>
            <a:ext cx="2643206" cy="1571636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oog 21"/>
          <p:cNvSpPr/>
          <p:nvPr/>
        </p:nvSpPr>
        <p:spPr>
          <a:xfrm rot="13567137">
            <a:off x="2041334" y="1684152"/>
            <a:ext cx="5174471" cy="5174471"/>
          </a:xfrm>
          <a:prstGeom prst="arc">
            <a:avLst>
              <a:gd name="adj1" fmla="val 18829341"/>
              <a:gd name="adj2" fmla="val 4466535"/>
            </a:avLst>
          </a:prstGeom>
          <a:noFill/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Boog 23"/>
          <p:cNvSpPr/>
          <p:nvPr/>
        </p:nvSpPr>
        <p:spPr>
          <a:xfrm rot="20929504">
            <a:off x="2023970" y="1666787"/>
            <a:ext cx="5174471" cy="5174471"/>
          </a:xfrm>
          <a:prstGeom prst="arc">
            <a:avLst>
              <a:gd name="adj1" fmla="val 18829341"/>
              <a:gd name="adj2" fmla="val 4271633"/>
            </a:avLst>
          </a:prstGeom>
          <a:noFill/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Boog 24"/>
          <p:cNvSpPr/>
          <p:nvPr/>
        </p:nvSpPr>
        <p:spPr>
          <a:xfrm rot="6523362">
            <a:off x="2061551" y="1632931"/>
            <a:ext cx="5174471" cy="5174471"/>
          </a:xfrm>
          <a:prstGeom prst="arc">
            <a:avLst>
              <a:gd name="adj1" fmla="val 18872366"/>
              <a:gd name="adj2" fmla="val 4086403"/>
            </a:avLst>
          </a:prstGeom>
          <a:noFill/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Tijdelijke aanduiding voor inhoud 11" descr="draaiveld 2p t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2946" y="1946297"/>
            <a:ext cx="4358107" cy="4625975"/>
          </a:xfrm>
        </p:spPr>
      </p:pic>
      <p:sp>
        <p:nvSpPr>
          <p:cNvPr id="13" name="Tekstvak 12"/>
          <p:cNvSpPr txBox="1"/>
          <p:nvPr/>
        </p:nvSpPr>
        <p:spPr>
          <a:xfrm>
            <a:off x="214282" y="1643050"/>
            <a:ext cx="551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i="1" dirty="0" smtClean="0"/>
              <a:t>t1</a:t>
            </a:r>
            <a:endParaRPr lang="nl-BE" sz="3600" i="1" dirty="0"/>
          </a:p>
        </p:txBody>
      </p:sp>
      <p:sp>
        <p:nvSpPr>
          <p:cNvPr id="14" name="Tekstvak 13"/>
          <p:cNvSpPr txBox="1"/>
          <p:nvPr/>
        </p:nvSpPr>
        <p:spPr>
          <a:xfrm>
            <a:off x="7072330" y="2928934"/>
            <a:ext cx="715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120°</a:t>
            </a:r>
            <a:endParaRPr lang="nl-BE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2285984" y="1928802"/>
            <a:ext cx="715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120°</a:t>
            </a:r>
            <a:endParaRPr lang="nl-BE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428860" y="6215082"/>
            <a:ext cx="715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120°</a:t>
            </a:r>
            <a:endParaRPr lang="nl-BE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471</TotalTime>
  <Words>412</Words>
  <Application>Microsoft Office PowerPoint</Application>
  <PresentationFormat>Diavoorstelling (4:3)</PresentationFormat>
  <Paragraphs>126</Paragraphs>
  <Slides>23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5" baseType="lpstr">
      <vt:lpstr>Module</vt:lpstr>
      <vt:lpstr>Microsoft Vergelijking 3.0</vt:lpstr>
      <vt:lpstr>Draaistroommotoren: samenvatting</vt:lpstr>
      <vt:lpstr>Principe</vt:lpstr>
      <vt:lpstr>Principe</vt:lpstr>
      <vt:lpstr>Opbouw draaiveld</vt:lpstr>
      <vt:lpstr>Opbouw draaiveld (2 polig)</vt:lpstr>
      <vt:lpstr>Opbouw draaiveld (2 polig)</vt:lpstr>
      <vt:lpstr>Opbouw draaiveld (2 polig)</vt:lpstr>
      <vt:lpstr>Opbouw draaiveld (2 polig)</vt:lpstr>
      <vt:lpstr>Opbouw draaiveld (2 polig)</vt:lpstr>
      <vt:lpstr>Besluit (2 polig)</vt:lpstr>
      <vt:lpstr>Opbouw draaiveld (4 polig)</vt:lpstr>
      <vt:lpstr>Opbouw draaiveld (4 polig)</vt:lpstr>
      <vt:lpstr>Opbouw draaiveld (4 polig)</vt:lpstr>
      <vt:lpstr>Opbouw draaiveld (4 polig)</vt:lpstr>
      <vt:lpstr>Opbouw draaiveld (4 polig)</vt:lpstr>
      <vt:lpstr>Opbouw draaiveld (4 polig)</vt:lpstr>
      <vt:lpstr>Opbouw draaiveld (4 polig)</vt:lpstr>
      <vt:lpstr>Opbouw draaiveld (4 polig)</vt:lpstr>
      <vt:lpstr>Besluit (4 polig)</vt:lpstr>
      <vt:lpstr>Besluit</vt:lpstr>
      <vt:lpstr>Besluit</vt:lpstr>
      <vt:lpstr>Berekeningsvoorbeeld</vt:lpstr>
      <vt:lpstr>Oefeningen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Driefasenspanning en -stroom</dc:title>
  <dc:creator>Stijn</dc:creator>
  <cp:lastModifiedBy>Stijn</cp:lastModifiedBy>
  <cp:revision>63</cp:revision>
  <dcterms:created xsi:type="dcterms:W3CDTF">2009-10-13T08:37:15Z</dcterms:created>
  <dcterms:modified xsi:type="dcterms:W3CDTF">2010-01-19T10:27:31Z</dcterms:modified>
</cp:coreProperties>
</file>