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88" r:id="rId14"/>
    <p:sldId id="269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1" r:id="rId26"/>
    <p:sldId id="282" r:id="rId27"/>
    <p:sldId id="280" r:id="rId28"/>
    <p:sldId id="284" r:id="rId29"/>
    <p:sldId id="285" r:id="rId30"/>
    <p:sldId id="283" r:id="rId31"/>
    <p:sldId id="296" r:id="rId32"/>
    <p:sldId id="287" r:id="rId33"/>
    <p:sldId id="289" r:id="rId34"/>
    <p:sldId id="290" r:id="rId35"/>
    <p:sldId id="291" r:id="rId36"/>
    <p:sldId id="293" r:id="rId37"/>
    <p:sldId id="294" r:id="rId38"/>
    <p:sldId id="295" r:id="rId39"/>
    <p:sldId id="297" r:id="rId4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8031-3093-4C1A-88F7-FDECDA74BF2C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92CC-44BA-4870-B3A2-03D85648E9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92CC-44BA-4870-B3A2-03D85648E957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B8C3D6-7180-476D-A345-30C8A21E73C9}" type="datetimeFigureOut">
              <a:rPr lang="nl-BE" smtClean="0"/>
              <a:pPr/>
              <a:t>26/01/2010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0/07/Synchroon3FaseMotor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5/56/Drehstrom-Synchron-Generator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2132" y="-357214"/>
            <a:ext cx="5643602" cy="5386892"/>
          </a:xfrm>
          <a:prstGeom prst="rect">
            <a:avLst/>
          </a:prstGeom>
        </p:spPr>
      </p:pic>
      <p:pic>
        <p:nvPicPr>
          <p:cNvPr id="8" name="Afbeelding 7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000296" y="-2428916"/>
            <a:ext cx="5643602" cy="53868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4286256"/>
            <a:ext cx="8077200" cy="1673352"/>
          </a:xfrm>
        </p:spPr>
        <p:txBody>
          <a:bodyPr/>
          <a:lstStyle/>
          <a:p>
            <a:r>
              <a:rPr lang="nl-BE" dirty="0" smtClean="0"/>
              <a:t>Draaistroommotoren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2786640"/>
            <a:ext cx="8077200" cy="1499616"/>
          </a:xfrm>
        </p:spPr>
        <p:txBody>
          <a:bodyPr/>
          <a:lstStyle/>
          <a:p>
            <a:r>
              <a:rPr lang="nl-BE" dirty="0" smtClean="0"/>
              <a:t>Hoofdstuk 5: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374660" y="5300505"/>
            <a:ext cx="2555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400" dirty="0" smtClean="0">
                <a:latin typeface="Calibri" pitchFamily="34" charset="0"/>
                <a:cs typeface="Calibri" pitchFamily="34" charset="0"/>
              </a:rPr>
              <a:t>6 BEI</a:t>
            </a:r>
          </a:p>
          <a:p>
            <a:pPr algn="r"/>
            <a:r>
              <a:rPr lang="nl-BE" sz="2400" dirty="0" smtClean="0">
                <a:latin typeface="Calibri" pitchFamily="34" charset="0"/>
                <a:cs typeface="Calibri" pitchFamily="34" charset="0"/>
              </a:rPr>
              <a:t>Elektriciteit en Lab</a:t>
            </a:r>
          </a:p>
          <a:p>
            <a:pPr algn="r"/>
            <a:r>
              <a:rPr lang="nl-BE" sz="2400" dirty="0" smtClean="0">
                <a:latin typeface="Calibri" pitchFamily="34" charset="0"/>
                <a:cs typeface="Calibri" pitchFamily="34" charset="0"/>
              </a:rPr>
              <a:t>Vanhee S.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732349"/>
            <a:ext cx="8429684" cy="46256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nl-BE" dirty="0" smtClean="0"/>
              <a:t>Een synchrone motor loopt niet vanzelf aan: hij vereist dus een aanloopmotor.</a:t>
            </a:r>
          </a:p>
          <a:p>
            <a:endParaRPr lang="nl-BE" dirty="0" smtClean="0"/>
          </a:p>
          <a:p>
            <a:r>
              <a:rPr lang="nl-BE" dirty="0" smtClean="0"/>
              <a:t>Bij zware belasting kan de motor afhaken en stilvallen waardoor er ontoelaatbare stromen vloeien door de wikkelingen. </a:t>
            </a:r>
          </a:p>
          <a:p>
            <a:endParaRPr lang="nl-BE" dirty="0" smtClean="0"/>
          </a:p>
          <a:p>
            <a:r>
              <a:rPr lang="nl-BE" dirty="0" smtClean="0"/>
              <a:t>Er is een gelijkstroom nodig voor de rotor en een driefasen wisselstroom voor het draaiveld in de stator.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Synchrone motor met aanloopmotor</a:t>
            </a:r>
            <a:endParaRPr lang="nl-BE" dirty="0"/>
          </a:p>
        </p:txBody>
      </p:sp>
      <p:pic>
        <p:nvPicPr>
          <p:cNvPr id="40962" name="Picture 2" descr="http://www.gigawatts.nl/co/div/sluis/HPIM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500858" cy="489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soorten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600" b="1" u="sng" dirty="0" smtClean="0">
                <a:latin typeface="Calibri" pitchFamily="34" charset="0"/>
                <a:cs typeface="Calibri" pitchFamily="34" charset="0"/>
              </a:rPr>
              <a:t>2 belangrijke groepen: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even snel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als het statordraaiveld.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iets trager 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dan het statordraaiveld.</a:t>
            </a: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28662" y="4143380"/>
            <a:ext cx="6929486" cy="19288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Constructie asynchrone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Constructie: statorhuis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9774">
            <a:off x="429006" y="2721126"/>
            <a:ext cx="3714776" cy="3389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429124" y="2375291"/>
            <a:ext cx="4714908" cy="3839791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statorhuis bevat een driefasenwikkeling.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het aansluiten van een driefasenspanning ontstaat een draaiveld.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nl-BE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Gelijk aan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synchrone motor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Constructie: statorhuis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429124" y="2375291"/>
            <a:ext cx="4714908" cy="3839791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statorhuis bevat een driefasenwikkeling.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het aansluiten van een driefasenspanning ontstaat een draaiveld.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nl-BE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Gelijk aan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synchrone motor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348">
            <a:off x="276875" y="2726247"/>
            <a:ext cx="383918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Het blikpakket van de statorwikkeling bestaat uit metalen plaatjes die netjes op elkaar zijn gemonteerd tot een geheel.</a:t>
            </a:r>
            <a:endParaRPr lang="nl-B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14582">
            <a:off x="3900579" y="3616162"/>
            <a:ext cx="2936872" cy="290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Gebogen PIJL-OMHOOG 4"/>
          <p:cNvSpPr/>
          <p:nvPr/>
        </p:nvSpPr>
        <p:spPr>
          <a:xfrm rot="5400000">
            <a:off x="1607323" y="3750471"/>
            <a:ext cx="1785950" cy="1571636"/>
          </a:xfrm>
          <a:prstGeom prst="bentUpArrow">
            <a:avLst>
              <a:gd name="adj1" fmla="val 28326"/>
              <a:gd name="adj2" fmla="val 25000"/>
              <a:gd name="adj3" fmla="val 281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draaistroommotor: soorten ankers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r>
              <a:rPr lang="nl-BE" dirty="0" smtClean="0"/>
              <a:t>Constructie rotor: verschillende uitvoeringsvormen</a:t>
            </a:r>
          </a:p>
          <a:p>
            <a:pPr lvl="1"/>
            <a:r>
              <a:rPr lang="nl-BE" dirty="0" smtClean="0"/>
              <a:t>Kooianker of kortsluitrotor</a:t>
            </a:r>
          </a:p>
          <a:p>
            <a:pPr lvl="1"/>
            <a:r>
              <a:rPr lang="nl-BE" dirty="0" smtClean="0"/>
              <a:t>Sleepringanker</a:t>
            </a:r>
          </a:p>
          <a:p>
            <a:pPr lvl="1"/>
            <a:r>
              <a:rPr lang="nl-BE" dirty="0" smtClean="0"/>
              <a:t>Dubbelkooirotor</a:t>
            </a:r>
            <a:endParaRPr lang="nl-B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714348" y="2786058"/>
            <a:ext cx="478634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 van een kooirotor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71604" y="2214554"/>
          <a:ext cx="6429420" cy="2755466"/>
        </p:xfrm>
        <a:graphic>
          <a:graphicData uri="http://schemas.openxmlformats.org/presentationml/2006/ole">
            <p:oleObj spid="_x0000_s29698" name="CorelDRAW" r:id="rId3" imgW="5200650" imgH="2228850" progId="CorelDRAW.Graphic.12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357290" y="5572141"/>
            <a:ext cx="652762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800" dirty="0" smtClean="0"/>
              <a:t>Het belangrijkste onderdeel van deze </a:t>
            </a:r>
          </a:p>
          <a:p>
            <a:pPr algn="ctr"/>
            <a:r>
              <a:rPr lang="nl-BE" sz="2800" dirty="0" smtClean="0"/>
              <a:t>rotor is het blikpakket met kortsluitstaven </a:t>
            </a:r>
            <a:endParaRPr lang="nl-BE" sz="28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3286116" y="2928934"/>
            <a:ext cx="3385081" cy="1963928"/>
            <a:chOff x="3094814" y="3124382"/>
            <a:chExt cx="3385081" cy="1963928"/>
          </a:xfrm>
        </p:grpSpPr>
        <p:sp>
          <p:nvSpPr>
            <p:cNvPr id="8" name="Boog 7"/>
            <p:cNvSpPr/>
            <p:nvPr/>
          </p:nvSpPr>
          <p:spPr>
            <a:xfrm rot="4348101" flipH="1" flipV="1">
              <a:off x="3052067" y="3167129"/>
              <a:ext cx="1635312" cy="1549818"/>
            </a:xfrm>
            <a:prstGeom prst="arc">
              <a:avLst>
                <a:gd name="adj1" fmla="val 12219684"/>
                <a:gd name="adj2" fmla="val 131844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Boog 8"/>
            <p:cNvSpPr/>
            <p:nvPr/>
          </p:nvSpPr>
          <p:spPr>
            <a:xfrm rot="4348101" flipH="1" flipV="1">
              <a:off x="4843323" y="3451738"/>
              <a:ext cx="1645395" cy="1627749"/>
            </a:xfrm>
            <a:prstGeom prst="arc">
              <a:avLst>
                <a:gd name="adj1" fmla="val 12219684"/>
                <a:gd name="adj2" fmla="val 122805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3952070" y="3124382"/>
              <a:ext cx="1714512" cy="2857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3714744" y="4732001"/>
              <a:ext cx="1750535" cy="3400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JL-RECHTS 13"/>
          <p:cNvSpPr/>
          <p:nvPr/>
        </p:nvSpPr>
        <p:spPr>
          <a:xfrm rot="16792068">
            <a:off x="3980451" y="489585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sz="2800" dirty="0" smtClean="0"/>
              <a:t>Een kooirotor is opgebouwd uit staven die met twee ringen kortgesloten zijn. De ruimte die overblijft wordt opgevuld met een blikpakket.</a:t>
            </a:r>
            <a:endParaRPr lang="nl-BE" sz="2800" dirty="0"/>
          </a:p>
        </p:txBody>
      </p:sp>
      <p:pic>
        <p:nvPicPr>
          <p:cNvPr id="8" name="Afbeelding 7" descr="blikpak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4405667" cy="357187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2786050" y="6357958"/>
            <a:ext cx="3000396" cy="1428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643438" y="5286388"/>
            <a:ext cx="1285884" cy="10001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143372" y="3286124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643438" y="3571876"/>
            <a:ext cx="114300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4214810" y="4643446"/>
            <a:ext cx="1857388" cy="21431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786446" y="3243204"/>
            <a:ext cx="143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Rotorstaven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01007" y="4457650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Blikpakket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000760" y="6215082"/>
            <a:ext cx="172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Kortsluitringen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soorten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600" b="1" u="sng" dirty="0" smtClean="0">
                <a:latin typeface="Calibri" pitchFamily="34" charset="0"/>
                <a:cs typeface="Calibri" pitchFamily="34" charset="0"/>
              </a:rPr>
              <a:t>2 belangrijke groepen: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even snel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als het statordraaiveld.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iets trager 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dan het statordraaiveld.</a:t>
            </a: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28662" y="2214554"/>
            <a:ext cx="6929486" cy="19288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5143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sz="2800" dirty="0" smtClean="0"/>
              <a:t>De weerstand van de staven is kleiner dan de weerstand van het blikpakket, dus de  opgewekte stroom zal door deze staven vloeien.</a:t>
            </a:r>
            <a:endParaRPr lang="nl-BE" sz="2800" dirty="0"/>
          </a:p>
        </p:txBody>
      </p:sp>
      <p:pic>
        <p:nvPicPr>
          <p:cNvPr id="8" name="Afbeelding 7" descr="blikpak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4405667" cy="357187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2786050" y="6357958"/>
            <a:ext cx="3000396" cy="1428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643438" y="5286388"/>
            <a:ext cx="1285884" cy="10001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143372" y="3286124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643438" y="3571876"/>
            <a:ext cx="114300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4214810" y="4643446"/>
            <a:ext cx="1857388" cy="21431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786446" y="3243204"/>
            <a:ext cx="177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Rotorstaven (2)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01007" y="445765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Blikpakket (1)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000760" y="6215082"/>
            <a:ext cx="207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Kortsluitringen (3)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25609"/>
          </a:xfrm>
        </p:spPr>
        <p:txBody>
          <a:bodyPr/>
          <a:lstStyle/>
          <a:p>
            <a:r>
              <a:rPr lang="nl-BE" dirty="0" smtClean="0"/>
              <a:t>Net zoals bij de stator, bestaat het blikpakket van de rotor uit vele op elkaar geplaatste plaatjes.</a:t>
            </a:r>
            <a:endParaRPr lang="nl-BE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102">
            <a:off x="4611787" y="3329558"/>
            <a:ext cx="3060444" cy="301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Gebogen PIJL-OMHOOG 5"/>
          <p:cNvSpPr/>
          <p:nvPr/>
        </p:nvSpPr>
        <p:spPr>
          <a:xfrm rot="5400000">
            <a:off x="2035951" y="3893347"/>
            <a:ext cx="1785950" cy="1571636"/>
          </a:xfrm>
          <a:prstGeom prst="bentUpArrow">
            <a:avLst>
              <a:gd name="adj1" fmla="val 28326"/>
              <a:gd name="adj2" fmla="val 25000"/>
              <a:gd name="adj3" fmla="val 281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803787"/>
            <a:ext cx="4929222" cy="4625609"/>
          </a:xfrm>
        </p:spPr>
        <p:txBody>
          <a:bodyPr/>
          <a:lstStyle/>
          <a:p>
            <a:r>
              <a:rPr lang="nl-BE" dirty="0" smtClean="0"/>
              <a:t>Rotorkooi waarvan het blikpakket werd verwijderd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Rotor met gespoten aluminium kooi</a:t>
            </a:r>
            <a:endParaRPr lang="nl-BE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051">
            <a:off x="5635712" y="1719766"/>
            <a:ext cx="2653128" cy="24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384">
            <a:off x="5222807" y="4357694"/>
            <a:ext cx="3641963" cy="202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Rechte verbindingslijn met pijl 7"/>
          <p:cNvCxnSpPr/>
          <p:nvPr/>
        </p:nvCxnSpPr>
        <p:spPr>
          <a:xfrm>
            <a:off x="3428992" y="307181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214810" y="4786322"/>
            <a:ext cx="214314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pic>
        <p:nvPicPr>
          <p:cNvPr id="6" name="Afbeelding 5" descr="doorsnede mo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961" y="1428736"/>
            <a:ext cx="6523873" cy="536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18101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Herhaling magnetisme</a:t>
            </a:r>
          </a:p>
        </p:txBody>
      </p:sp>
      <p:pic>
        <p:nvPicPr>
          <p:cNvPr id="59394" name="Picture 2" descr="C:\Users\Stijn\AppData\Local\Microsoft\Windows\Temporary Internet Files\Content.IE5\JQWKT2TR\MCj02872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571612"/>
            <a:ext cx="2524438" cy="1928826"/>
          </a:xfrm>
          <a:prstGeom prst="rect">
            <a:avLst/>
          </a:prstGeom>
          <a:noFill/>
        </p:spPr>
      </p:pic>
      <p:pic>
        <p:nvPicPr>
          <p:cNvPr id="6" name="Picture 2" descr="C:\Users\Stijn\AppData\Local\Microsoft\Windows\Temporary Internet Files\Content.IE5\JQWKT2TR\MCj02872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7950" y="1571612"/>
            <a:ext cx="2568558" cy="196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noProof="0" dirty="0" smtClean="0"/>
              <a:t>Bewegende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opwekken em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286148" cy="4550052"/>
          </a:xfrm>
          <a:prstGeom prst="rect">
            <a:avLst/>
          </a:prstGeom>
        </p:spPr>
      </p:pic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857752" y="2500306"/>
            <a:ext cx="3929090" cy="3143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nl-BE" sz="2800" dirty="0" smtClean="0"/>
              <a:t>Indien een geleider, geplaatst in een magnetisch veld, wordt bewogen, dan wordt een </a:t>
            </a:r>
            <a:r>
              <a:rPr lang="nl-BE" sz="2800" u="sng" dirty="0" smtClean="0">
                <a:solidFill>
                  <a:srgbClr val="FF0000"/>
                </a:solidFill>
              </a:rPr>
              <a:t>emk</a:t>
            </a:r>
            <a:r>
              <a:rPr lang="nl-BE" sz="2800" dirty="0" smtClean="0"/>
              <a:t> gegenereerd.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JL-RECHTS 11"/>
          <p:cNvSpPr/>
          <p:nvPr/>
        </p:nvSpPr>
        <p:spPr>
          <a:xfrm rot="19094112">
            <a:off x="516505" y="5509253"/>
            <a:ext cx="853446" cy="4829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7872E-6 L 0.06111 0.160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noProof="0" dirty="0" smtClean="0"/>
              <a:t>Bewegende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14876" y="3357562"/>
            <a:ext cx="414340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Zin van de </a:t>
            </a:r>
            <a:r>
              <a:rPr lang="nl-BE" sz="32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emk</a:t>
            </a:r>
            <a:r>
              <a:rPr lang="nl-BE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wordt bepaald met de rechterhandregel.</a:t>
            </a:r>
          </a:p>
        </p:txBody>
      </p:sp>
      <p:pic>
        <p:nvPicPr>
          <p:cNvPr id="8" name="Afbeelding 7" descr="rechter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57606"/>
            <a:ext cx="3564840" cy="2786082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2428860" y="2401144"/>
            <a:ext cx="714379" cy="1928032"/>
            <a:chOff x="2428860" y="2401144"/>
            <a:chExt cx="714379" cy="1928032"/>
          </a:xfrm>
        </p:grpSpPr>
        <p:cxnSp>
          <p:nvCxnSpPr>
            <p:cNvPr id="11" name="Rechte verbindingslijn met pijl 10"/>
            <p:cNvCxnSpPr/>
            <p:nvPr/>
          </p:nvCxnSpPr>
          <p:spPr>
            <a:xfrm rot="5400000">
              <a:off x="1679555" y="3579077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rot="5400000">
              <a:off x="2035950" y="3364763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rot="5400000">
              <a:off x="2393140" y="3150449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met pijl 14"/>
          <p:cNvCxnSpPr/>
          <p:nvPr/>
        </p:nvCxnSpPr>
        <p:spPr>
          <a:xfrm>
            <a:off x="3214678" y="4787116"/>
            <a:ext cx="857256" cy="71358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3857620" y="2614664"/>
            <a:ext cx="714380" cy="571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166976" y="285749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veldlijnen</a:t>
            </a:r>
            <a:endParaRPr lang="nl-BE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2214546" y="557214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richting waartoe de geleider wordt bewogen</a:t>
            </a:r>
            <a:endParaRPr lang="nl-BE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3929058" y="2285992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zin </a:t>
            </a:r>
            <a:r>
              <a:rPr lang="nl-BE" sz="2000" b="1" dirty="0" smtClean="0"/>
              <a:t>van de geïnduceerde stroom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8947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Stroomvoerende geleider</a:t>
            </a:r>
          </a:p>
        </p:txBody>
      </p:sp>
      <p:pic>
        <p:nvPicPr>
          <p:cNvPr id="5" name="Afbeelding 4" descr="magnetisme2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5116566" cy="34290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43636" y="3143248"/>
            <a:ext cx="264320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Zin van de </a:t>
            </a:r>
            <a:r>
              <a:rPr lang="nl-BE" sz="24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veldlijnen</a:t>
            </a:r>
            <a:r>
              <a:rPr lang="nl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wordt bepaald met de rechterhandregel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dirty="0" smtClean="0"/>
              <a:t>Stroomvoerende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Afbeelding 15" descr="lorentzkra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3571900" cy="4140841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7786710" y="377404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stroomzin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4214810" y="4286256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ontstane </a:t>
            </a:r>
          </a:p>
          <a:p>
            <a:r>
              <a:rPr lang="nl-BE" dirty="0" smtClean="0"/>
              <a:t>beweging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357158" y="2643182"/>
            <a:ext cx="350046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800" dirty="0" smtClean="0"/>
              <a:t>Een stroomvoerende geleider in een magnetisch veld zal een bepaalde </a:t>
            </a:r>
            <a:r>
              <a:rPr lang="nl-BE" sz="2800" u="sng" dirty="0" smtClean="0">
                <a:solidFill>
                  <a:srgbClr val="FF0000"/>
                </a:solidFill>
              </a:rPr>
              <a:t>kracht ondervinden</a:t>
            </a:r>
            <a:r>
              <a:rPr lang="nl-BE" sz="2800" dirty="0" smtClean="0"/>
              <a:t>: de </a:t>
            </a:r>
            <a:r>
              <a:rPr lang="nl-BE" sz="2800" u="sng" dirty="0" smtClean="0">
                <a:solidFill>
                  <a:srgbClr val="FF0000"/>
                </a:solidFill>
              </a:rPr>
              <a:t>Lorentzkracht</a:t>
            </a:r>
            <a:r>
              <a:rPr lang="nl-BE" sz="2800" dirty="0" smtClean="0"/>
              <a:t>.</a:t>
            </a:r>
          </a:p>
          <a:p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nl-BE" sz="2800" dirty="0" smtClean="0"/>
              <a:t>Stroomvoerende geleider in magnetisch veld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1418634" y="3546527"/>
            <a:ext cx="7368208" cy="2692509"/>
            <a:chOff x="1418634" y="3546527"/>
            <a:chExt cx="7368208" cy="2692509"/>
          </a:xfrm>
        </p:grpSpPr>
        <p:pic>
          <p:nvPicPr>
            <p:cNvPr id="16" name="Afbeelding 15" descr="linkerhan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859482">
              <a:off x="1418634" y="3546527"/>
              <a:ext cx="3000396" cy="2692509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4643438" y="4145356"/>
              <a:ext cx="4143404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Zin van de </a:t>
              </a:r>
              <a:r>
                <a:rPr lang="nl-BE" sz="3200" b="1" u="sng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beweging </a:t>
              </a:r>
              <a:r>
                <a:rPr lang="nl-BE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wordt bepaald met de linkerhandregel.</a:t>
              </a: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2928927" y="2544020"/>
            <a:ext cx="714379" cy="1928032"/>
            <a:chOff x="2928927" y="2544020"/>
            <a:chExt cx="714379" cy="1928032"/>
          </a:xfrm>
        </p:grpSpPr>
        <p:cxnSp>
          <p:nvCxnSpPr>
            <p:cNvPr id="11" name="Rechte verbindingslijn met pijl 10"/>
            <p:cNvCxnSpPr/>
            <p:nvPr/>
          </p:nvCxnSpPr>
          <p:spPr>
            <a:xfrm rot="5400000">
              <a:off x="2179622" y="3721953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rot="5400000">
              <a:off x="2536017" y="3507639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rot="5400000">
              <a:off x="2893207" y="3293325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met pijl 14"/>
          <p:cNvCxnSpPr/>
          <p:nvPr/>
        </p:nvCxnSpPr>
        <p:spPr>
          <a:xfrm rot="10800000">
            <a:off x="1500166" y="3500438"/>
            <a:ext cx="785818" cy="71438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4214810" y="2857496"/>
            <a:ext cx="714380" cy="571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000233" y="250030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veldlijnen</a:t>
            </a:r>
            <a:endParaRPr lang="nl-BE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42844" y="4000504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Lorentzkracht</a:t>
            </a:r>
            <a:endParaRPr lang="nl-BE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079338" y="250030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Stroomzin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synchrone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775191"/>
            <a:ext cx="535785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Principe</a:t>
            </a:r>
            <a:endParaRPr lang="nl-BE" dirty="0" smtClean="0"/>
          </a:p>
          <a:p>
            <a:pPr lvl="1"/>
            <a:r>
              <a:rPr lang="nl-BE" dirty="0" smtClean="0"/>
              <a:t>Noordpool trekt zuidpool aan (magnetische koppeling)</a:t>
            </a:r>
          </a:p>
          <a:p>
            <a:pPr lvl="1"/>
            <a:r>
              <a:rPr lang="nl-BE" dirty="0" smtClean="0"/>
              <a:t>Draaien we aan de magneet, dan draait de naald mee</a:t>
            </a:r>
          </a:p>
          <a:p>
            <a:pPr lvl="1"/>
            <a:r>
              <a:rPr lang="nl-BE" dirty="0" smtClean="0"/>
              <a:t>Magneetnaaldje draait synchroon mee (in de pas) met de magneet</a:t>
            </a:r>
            <a:endParaRPr lang="nl-BE" dirty="0"/>
          </a:p>
        </p:txBody>
      </p:sp>
      <p:pic>
        <p:nvPicPr>
          <p:cNvPr id="4" name="Afbeelding 3" descr="synchroon draaiv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600" y="2003893"/>
            <a:ext cx="3530556" cy="428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>
                <a:solidFill>
                  <a:srgbClr val="FF0000"/>
                </a:solidFill>
              </a:rPr>
              <a:t>Rechterhandregel</a:t>
            </a:r>
            <a:r>
              <a:rPr lang="nl-BE" dirty="0" smtClean="0"/>
              <a:t>:  bepalen van de </a:t>
            </a:r>
            <a:r>
              <a:rPr lang="nl-BE" i="1" u="sng" dirty="0" smtClean="0"/>
              <a:t>stroomzin</a:t>
            </a:r>
            <a:r>
              <a:rPr lang="nl-BE" dirty="0" smtClean="0"/>
              <a:t> van een opgewekte emk.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u="sng" dirty="0" smtClean="0">
                <a:solidFill>
                  <a:srgbClr val="FF0000"/>
                </a:solidFill>
              </a:rPr>
              <a:t>Linkerhandregel</a:t>
            </a:r>
            <a:r>
              <a:rPr lang="nl-BE" dirty="0" smtClean="0"/>
              <a:t>: bepalen van de </a:t>
            </a:r>
            <a:r>
              <a:rPr lang="nl-BE" i="1" u="sng" dirty="0" smtClean="0"/>
              <a:t>beweging</a:t>
            </a:r>
            <a:r>
              <a:rPr lang="nl-BE" dirty="0" smtClean="0"/>
              <a:t> van een stroomvoerende geleider in een magnetisch veld.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18101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Werking asynchrone motor</a:t>
            </a:r>
            <a:endParaRPr lang="nl-BE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tator doorsnede k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draaiveld</a:t>
            </a:r>
            <a:endParaRPr lang="nl-BE" dirty="0"/>
          </a:p>
        </p:txBody>
      </p:sp>
      <p:pic>
        <p:nvPicPr>
          <p:cNvPr id="9" name="Afbeelding 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214942" y="1775191"/>
            <a:ext cx="3500462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Aansluiten van rotorwikkelingen op driefasige spanning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Er ontstaat een draaiveld in de rotorwikkelingen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2" name="Boog 11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Boog 12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Schijnbare beweging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628" y="1775191"/>
            <a:ext cx="3686172" cy="4625609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We plaatsen een kooianker in de statorholte (stilstand)</a:t>
            </a:r>
          </a:p>
          <a:p>
            <a:endParaRPr lang="nl-BE" dirty="0" smtClean="0"/>
          </a:p>
          <a:p>
            <a:r>
              <a:rPr lang="nl-BE" dirty="0" smtClean="0"/>
              <a:t>We sluiten een driefasenspanning aan op de statorwikkelingen</a:t>
            </a:r>
          </a:p>
          <a:p>
            <a:endParaRPr lang="nl-BE" dirty="0" smtClean="0"/>
          </a:p>
          <a:p>
            <a:r>
              <a:rPr lang="nl-BE" dirty="0" smtClean="0"/>
              <a:t>De veldlijnen snijden de staven van het kooianker</a:t>
            </a:r>
            <a:endParaRPr lang="nl-BE" dirty="0"/>
          </a:p>
        </p:txBody>
      </p:sp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95" y="2499804"/>
            <a:ext cx="3267531" cy="326753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2" name="Afbeelding 11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43116"/>
            <a:ext cx="4382112" cy="400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Schijnbare beweging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Doordat de veldlijnen de rotorgeleiders snijden, ontstaat hier een </a:t>
            </a:r>
            <a:r>
              <a:rPr lang="nl-BE" sz="2400" u="sng" dirty="0" smtClean="0">
                <a:solidFill>
                  <a:srgbClr val="FF0000"/>
                </a:solidFill>
              </a:rPr>
              <a:t>emk</a:t>
            </a:r>
            <a:r>
              <a:rPr lang="nl-BE" sz="2400" dirty="0" smtClean="0"/>
              <a:t>.</a:t>
            </a:r>
          </a:p>
          <a:p>
            <a:endParaRPr lang="nl-BE" sz="2400" dirty="0" smtClean="0"/>
          </a:p>
          <a:p>
            <a:r>
              <a:rPr lang="nl-BE" sz="2400" dirty="0" smtClean="0"/>
              <a:t>De zin van deze emk bepalen we met de rechterhandregel.</a:t>
            </a:r>
          </a:p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We moeten dus rekening houden met de </a:t>
            </a:r>
            <a:r>
              <a:rPr lang="nl-BE" sz="2400" u="sng" dirty="0" smtClean="0">
                <a:solidFill>
                  <a:srgbClr val="FF0000"/>
                </a:solidFill>
              </a:rPr>
              <a:t>schijnbare beweging</a:t>
            </a:r>
            <a:r>
              <a:rPr lang="nl-BE" sz="2400" dirty="0" smtClean="0"/>
              <a:t>!</a:t>
            </a:r>
          </a:p>
          <a:p>
            <a:endParaRPr lang="nl-BE" sz="2400" dirty="0" smtClean="0"/>
          </a:p>
          <a:p>
            <a:pPr>
              <a:buNone/>
            </a:pPr>
            <a:endParaRPr lang="nl-BE" sz="2400" dirty="0"/>
          </a:p>
        </p:txBody>
      </p:sp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95" y="2499804"/>
            <a:ext cx="3267531" cy="326753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" name="Groep 13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7" name="PIJL-OMLAAG 16"/>
          <p:cNvSpPr/>
          <p:nvPr/>
        </p:nvSpPr>
        <p:spPr>
          <a:xfrm>
            <a:off x="6429388" y="4572008"/>
            <a:ext cx="642942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43116"/>
            <a:ext cx="4382112" cy="4001059"/>
          </a:xfrm>
          <a:prstGeom prst="rect">
            <a:avLst/>
          </a:prstGeom>
        </p:spPr>
      </p:pic>
      <p:grpSp>
        <p:nvGrpSpPr>
          <p:cNvPr id="20" name="Groep 13"/>
          <p:cNvGrpSpPr/>
          <p:nvPr/>
        </p:nvGrpSpPr>
        <p:grpSpPr>
          <a:xfrm>
            <a:off x="1500166" y="2857496"/>
            <a:ext cx="2000264" cy="2503687"/>
            <a:chOff x="71406" y="1856924"/>
            <a:chExt cx="4714908" cy="4647031"/>
          </a:xfrm>
          <a:noFill/>
        </p:grpSpPr>
        <p:sp>
          <p:nvSpPr>
            <p:cNvPr id="21" name="Boog 20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5521835"/>
                <a:gd name="adj2" fmla="val 17156417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Boog 21"/>
            <p:cNvSpPr/>
            <p:nvPr/>
          </p:nvSpPr>
          <p:spPr>
            <a:xfrm rot="10800000">
              <a:off x="71406" y="1856924"/>
              <a:ext cx="4714908" cy="4641238"/>
            </a:xfrm>
            <a:prstGeom prst="arc">
              <a:avLst>
                <a:gd name="adj1" fmla="val 15514529"/>
                <a:gd name="adj2" fmla="val 17170971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van de ‘emk’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Met de rechterhandregel wordt de stroomzin bepaald.</a:t>
            </a:r>
          </a:p>
          <a:p>
            <a:endParaRPr lang="nl-BE" sz="2400" dirty="0" smtClean="0"/>
          </a:p>
          <a:p>
            <a:r>
              <a:rPr lang="nl-BE" sz="2400" dirty="0" smtClean="0"/>
              <a:t>Tussen stroomvoerende geleider en magnetisch veld ontstaat een krachtwerking: de Lorentzkracht.</a:t>
            </a:r>
          </a:p>
          <a:p>
            <a:endParaRPr lang="nl-BE" sz="2400" dirty="0" smtClean="0"/>
          </a:p>
          <a:p>
            <a:pPr>
              <a:buNone/>
            </a:pPr>
            <a:endParaRPr lang="nl-BE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82408" y="1428736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4243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70" y="2000240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055" y="2519425"/>
            <a:ext cx="3267531" cy="3267531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764" y="2152661"/>
            <a:ext cx="4382112" cy="4001059"/>
          </a:xfrm>
          <a:prstGeom prst="rect">
            <a:avLst/>
          </a:prstGeom>
        </p:spPr>
      </p:pic>
      <p:pic>
        <p:nvPicPr>
          <p:cNvPr id="18" name="Afbeelding 17" descr="stroomzin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449" y="2557530"/>
            <a:ext cx="3162742" cy="3191321"/>
          </a:xfrm>
          <a:prstGeom prst="rect">
            <a:avLst/>
          </a:prstGeom>
        </p:spPr>
      </p:pic>
      <p:grpSp>
        <p:nvGrpSpPr>
          <p:cNvPr id="5" name="Groep 13"/>
          <p:cNvGrpSpPr/>
          <p:nvPr/>
        </p:nvGrpSpPr>
        <p:grpSpPr>
          <a:xfrm>
            <a:off x="1523688" y="2901347"/>
            <a:ext cx="2000264" cy="2503687"/>
            <a:chOff x="71406" y="1856924"/>
            <a:chExt cx="4714908" cy="4647031"/>
          </a:xfrm>
          <a:noFill/>
        </p:grpSpPr>
        <p:sp>
          <p:nvSpPr>
            <p:cNvPr id="21" name="Boog 20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5521835"/>
                <a:gd name="adj2" fmla="val 17156417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Boog 21"/>
            <p:cNvSpPr/>
            <p:nvPr/>
          </p:nvSpPr>
          <p:spPr>
            <a:xfrm rot="10800000">
              <a:off x="71406" y="1856924"/>
              <a:ext cx="4714908" cy="4641238"/>
            </a:xfrm>
            <a:prstGeom prst="arc">
              <a:avLst>
                <a:gd name="adj1" fmla="val 15514529"/>
                <a:gd name="adj2" fmla="val 17170971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van de Lorenzkracht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De lorentzkracht kan nu bepaald worden met de linkerhandregel.</a:t>
            </a:r>
          </a:p>
          <a:p>
            <a:endParaRPr lang="nl-BE" sz="2400" dirty="0" smtClean="0"/>
          </a:p>
          <a:p>
            <a:r>
              <a:rPr lang="nl-BE" sz="2400" dirty="0" smtClean="0"/>
              <a:t>We zien dus dat de rotor dezelfde draaizin zal aannemen als het statordraaiveld. </a:t>
            </a:r>
          </a:p>
          <a:p>
            <a:pPr>
              <a:buNone/>
            </a:pPr>
            <a:endParaRPr lang="nl-BE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1567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48" y="2021912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533" y="2541097"/>
            <a:ext cx="3267531" cy="3267531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pic>
        <p:nvPicPr>
          <p:cNvPr id="18" name="Afbeelding 17" descr="stroomzin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927" y="2579202"/>
            <a:ext cx="3162742" cy="3191321"/>
          </a:xfrm>
          <a:prstGeom prst="rect">
            <a:avLst/>
          </a:prstGeom>
        </p:spPr>
      </p:pic>
      <p:pic>
        <p:nvPicPr>
          <p:cNvPr id="17" name="Afbeelding 16" descr="lorentzkracht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164" y="2612544"/>
            <a:ext cx="3172268" cy="31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Verklaring ‘asynchroon’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48" y="2021912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533" y="2541097"/>
            <a:ext cx="3267531" cy="3267531"/>
          </a:xfrm>
          <a:prstGeom prst="rect">
            <a:avLst/>
          </a:prstGeom>
        </p:spPr>
      </p:pic>
      <p:pic>
        <p:nvPicPr>
          <p:cNvPr id="17" name="Afbeelding 16" descr="lorentzkracht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164" y="2612544"/>
            <a:ext cx="3172268" cy="3124636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Verklaring ‘asynchroon’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6314" y="1714488"/>
            <a:ext cx="4143404" cy="4625609"/>
          </a:xfrm>
        </p:spPr>
        <p:txBody>
          <a:bodyPr>
            <a:noAutofit/>
          </a:bodyPr>
          <a:lstStyle/>
          <a:p>
            <a:r>
              <a:rPr lang="nl-BE" sz="2200" dirty="0" smtClean="0"/>
              <a:t>Als de rotor even snel draait als het draaiveld (synchroon), dan worden geen veldlijnen meer gesneden.</a:t>
            </a:r>
          </a:p>
          <a:p>
            <a:endParaRPr lang="nl-BE" sz="2200" dirty="0" smtClean="0"/>
          </a:p>
          <a:p>
            <a:r>
              <a:rPr lang="nl-BE" sz="2200" dirty="0" smtClean="0"/>
              <a:t>Hierdoor wordt geen emk meer opgewekt en bijgevolg zullen geen Lorentzkrachten meer werken op de rotorgeleiders.</a:t>
            </a:r>
          </a:p>
          <a:p>
            <a:endParaRPr lang="nl-BE" sz="2200" dirty="0" smtClean="0"/>
          </a:p>
          <a:p>
            <a:pPr>
              <a:buNone/>
            </a:pPr>
            <a:endParaRPr lang="nl-BE" sz="2200" dirty="0" smtClean="0"/>
          </a:p>
          <a:p>
            <a:r>
              <a:rPr lang="nl-BE" sz="2200" dirty="0" smtClean="0"/>
              <a:t>Rotatiesnelheid van de rotor neemt af!</a:t>
            </a:r>
          </a:p>
          <a:p>
            <a:pPr>
              <a:buNone/>
            </a:pPr>
            <a:endParaRPr lang="nl-BE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1567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2" name="PIJL-OMLAAG 21"/>
          <p:cNvSpPr/>
          <p:nvPr/>
        </p:nvSpPr>
        <p:spPr>
          <a:xfrm>
            <a:off x="6643702" y="5286388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8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Omdat in de rotor van de asynchrone motor stromen worden geïnduceerd, spreekt men ook wel van een </a:t>
            </a:r>
            <a:r>
              <a:rPr lang="nl-BE" u="sng" dirty="0" smtClean="0"/>
              <a:t>inductiemotor</a:t>
            </a:r>
            <a:r>
              <a:rPr lang="nl-BE" dirty="0" smtClean="0"/>
              <a:t>.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synchrone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775191"/>
            <a:ext cx="535785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Principe</a:t>
            </a:r>
          </a:p>
          <a:p>
            <a:pPr lvl="1"/>
            <a:r>
              <a:rPr lang="nl-BE" dirty="0" smtClean="0"/>
              <a:t>Als we te snel aan de magneet draaien, zal de naald blijven stilstaan.</a:t>
            </a:r>
            <a:endParaRPr lang="nl-BE" dirty="0"/>
          </a:p>
        </p:txBody>
      </p:sp>
      <p:pic>
        <p:nvPicPr>
          <p:cNvPr id="4" name="Afbeelding 3" descr="synchroon draaiv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600" y="2003893"/>
            <a:ext cx="3530556" cy="428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660911"/>
            <a:ext cx="4614866" cy="4625609"/>
          </a:xfrm>
        </p:spPr>
        <p:txBody>
          <a:bodyPr/>
          <a:lstStyle/>
          <a:p>
            <a:r>
              <a:rPr lang="nl-BE" dirty="0" smtClean="0"/>
              <a:t>De stator bevat een driefasenwikkeling. Het aantal polen is afhankelijk van het gewenste toerental.</a:t>
            </a:r>
          </a:p>
          <a:p>
            <a:endParaRPr lang="nl-BE" dirty="0" smtClean="0"/>
          </a:p>
          <a:p>
            <a:r>
              <a:rPr lang="nl-BE" dirty="0" smtClean="0"/>
              <a:t>Bij het aansluiten van een driefasenspanning ontstaat een draaiveld.</a:t>
            </a:r>
            <a:endParaRPr lang="nl-BE" dirty="0"/>
          </a:p>
        </p:txBody>
      </p:sp>
      <p:pic>
        <p:nvPicPr>
          <p:cNvPr id="4" name="Afbeelding 3" descr="Stator zonder wikke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071678"/>
            <a:ext cx="3500462" cy="341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32315"/>
            <a:ext cx="8115328" cy="2582503"/>
          </a:xfrm>
        </p:spPr>
        <p:txBody>
          <a:bodyPr/>
          <a:lstStyle/>
          <a:p>
            <a:r>
              <a:rPr lang="nl-BE" dirty="0" smtClean="0"/>
              <a:t>De rotor bevindt zich in de statorholte en wordt via sleepringen van een gelijkspanning voorzien.</a:t>
            </a:r>
          </a:p>
          <a:p>
            <a:r>
              <a:rPr lang="nl-BE" dirty="0" smtClean="0"/>
              <a:t>Deze gelijkspanning wekt een permanent magnetisch veld op in de rotor.</a:t>
            </a:r>
            <a:endParaRPr lang="nl-BE" dirty="0"/>
          </a:p>
        </p:txBody>
      </p:sp>
      <p:pic>
        <p:nvPicPr>
          <p:cNvPr id="4" name="Picture 4" descr="Bestand:Synchroon3FaseMoto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071942"/>
            <a:ext cx="55721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pic>
        <p:nvPicPr>
          <p:cNvPr id="35842" name="Picture 2" descr="Bestand:Drehstrom-Synchron-Gener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102">
            <a:off x="4643438" y="1571612"/>
            <a:ext cx="3786214" cy="5048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7" name="Rechte verbindingslijn met pijl 6"/>
          <p:cNvCxnSpPr/>
          <p:nvPr/>
        </p:nvCxnSpPr>
        <p:spPr>
          <a:xfrm flipV="1">
            <a:off x="2928926" y="1785926"/>
            <a:ext cx="42148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2928926" y="2428868"/>
            <a:ext cx="350046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3000364" y="4214818"/>
            <a:ext cx="392909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2500298" y="4000504"/>
            <a:ext cx="235745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333473" y="1571612"/>
            <a:ext cx="145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Statorhuis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72889" y="2395831"/>
            <a:ext cx="241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Statorwikkelingen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214414" y="3929066"/>
            <a:ext cx="113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Rotoras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71472" y="507207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Rotorwikkelingen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rotor heeft een constant toerental gelijk aan het draaiveld van de stator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Ook bij belasting blijft de rotatiefrequentie gelijk aan het draaiveld, ook al blijven de rotorpolen iets achter op de statorpolen</a:t>
            </a:r>
            <a:endParaRPr lang="nl-B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35955"/>
            <a:ext cx="7347662" cy="19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Bij een grote bekrachtigingsstroom zal de faseverschuiving tussen motorstroom en aangelegde spanning verkleinen.</a:t>
            </a:r>
          </a:p>
          <a:p>
            <a:endParaRPr lang="nl-BE" dirty="0" smtClean="0"/>
          </a:p>
          <a:p>
            <a:r>
              <a:rPr lang="nl-BE" dirty="0" smtClean="0"/>
              <a:t>Als men deze stroom voldoende laat stijgen kan men de motor zich laten gedragen zoals een condensator. Wat een slechte cos</a:t>
            </a:r>
            <a:r>
              <a:rPr lang="el-GR" dirty="0" smtClean="0">
                <a:latin typeface="Calibri"/>
                <a:cs typeface="Calibri"/>
              </a:rPr>
              <a:t>ϕ</a:t>
            </a:r>
            <a:r>
              <a:rPr lang="nl-BE" dirty="0" smtClean="0">
                <a:latin typeface="Calibri"/>
                <a:cs typeface="Calibri"/>
              </a:rPr>
              <a:t> kan wegwerken.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1292</TotalTime>
  <Words>985</Words>
  <Application>Microsoft Office PowerPoint</Application>
  <PresentationFormat>Diavoorstelling (4:3)</PresentationFormat>
  <Paragraphs>254</Paragraphs>
  <Slides>39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1" baseType="lpstr">
      <vt:lpstr>Module</vt:lpstr>
      <vt:lpstr>CorelDRAW</vt:lpstr>
      <vt:lpstr>Draaistroommotoren</vt:lpstr>
      <vt:lpstr>De soorten draaistroommotoren</vt:lpstr>
      <vt:lpstr>De synchrone draaistroommotoren</vt:lpstr>
      <vt:lpstr>De synchrone draaistroommotoren</vt:lpstr>
      <vt:lpstr>Opbouw synchrone motor</vt:lpstr>
      <vt:lpstr>Opbouw synchrone motor</vt:lpstr>
      <vt:lpstr>Opbouw synchrone motor</vt:lpstr>
      <vt:lpstr>Voordelen synchrone motor</vt:lpstr>
      <vt:lpstr>Voordelen synchrone motor</vt:lpstr>
      <vt:lpstr>Nadelen synchrone motor</vt:lpstr>
      <vt:lpstr>Synchrone motor met aanloopmotor</vt:lpstr>
      <vt:lpstr>De soorten draaistroommotoren</vt:lpstr>
      <vt:lpstr>De asynchrone motor</vt:lpstr>
      <vt:lpstr>De asynchrone draaistroommotor</vt:lpstr>
      <vt:lpstr>De asynchrone draaistroommotor</vt:lpstr>
      <vt:lpstr>De asynchrone draaistroommotor</vt:lpstr>
      <vt:lpstr>De asynchrone draaistroommotor: soorten ankers</vt:lpstr>
      <vt:lpstr>Opbouw kooirotor</vt:lpstr>
      <vt:lpstr>Opbouw kooirotor</vt:lpstr>
      <vt:lpstr>Opbouw kooirotor</vt:lpstr>
      <vt:lpstr>Opbouw kooirotor</vt:lpstr>
      <vt:lpstr>Opbouw kooirotor</vt:lpstr>
      <vt:lpstr>De asynchrone motor</vt:lpstr>
      <vt:lpstr>De asynchrone motor</vt:lpstr>
      <vt:lpstr>Herhaling magnetisme</vt:lpstr>
      <vt:lpstr>Herhaling magnetisme</vt:lpstr>
      <vt:lpstr>Herhaling magnetisme</vt:lpstr>
      <vt:lpstr>Herhaling magnetisme</vt:lpstr>
      <vt:lpstr>Herhaling magnetisme</vt:lpstr>
      <vt:lpstr>Herhaling magnetisme</vt:lpstr>
      <vt:lpstr>De asynchrone motor</vt:lpstr>
      <vt:lpstr>Ontstaan draaiveld</vt:lpstr>
      <vt:lpstr>Schijnbare beweging (1)</vt:lpstr>
      <vt:lpstr>Schijnbare beweging (2)</vt:lpstr>
      <vt:lpstr>Ontstaan van de ‘emk’</vt:lpstr>
      <vt:lpstr>Ontstaan van de Lorenzkracht</vt:lpstr>
      <vt:lpstr>De asynchrone motor</vt:lpstr>
      <vt:lpstr>Verklaring ‘asynchroon’</vt:lpstr>
      <vt:lpstr>De asynchrone motor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Driefasenspanning en -stroom</dc:title>
  <dc:creator>Stijn</dc:creator>
  <cp:lastModifiedBy>Stijn</cp:lastModifiedBy>
  <cp:revision>156</cp:revision>
  <dcterms:created xsi:type="dcterms:W3CDTF">2009-10-13T08:37:15Z</dcterms:created>
  <dcterms:modified xsi:type="dcterms:W3CDTF">2010-01-26T10:58:08Z</dcterms:modified>
</cp:coreProperties>
</file>