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8B8C3D6-7180-476D-A345-30C8A21E73C9}" type="datetimeFigureOut">
              <a:rPr lang="nl-BE" smtClean="0"/>
              <a:pPr/>
              <a:t>27/10/2009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Voorbeeld%20generator/Generato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3 sinus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 rot="20445570">
            <a:off x="-2061372" y="237797"/>
            <a:ext cx="12218113" cy="4735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1014" y="4327416"/>
            <a:ext cx="8077200" cy="1673352"/>
          </a:xfrm>
        </p:spPr>
        <p:txBody>
          <a:bodyPr/>
          <a:lstStyle/>
          <a:p>
            <a:r>
              <a:rPr lang="nl-BE" dirty="0" smtClean="0"/>
              <a:t>Driefasenspanning en -stroom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1014" y="2800368"/>
            <a:ext cx="8077200" cy="1499616"/>
          </a:xfrm>
        </p:spPr>
        <p:txBody>
          <a:bodyPr/>
          <a:lstStyle/>
          <a:p>
            <a:r>
              <a:rPr lang="nl-BE" dirty="0" smtClean="0"/>
              <a:t>Hoofdstuk 2: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477646" y="5286388"/>
            <a:ext cx="1380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dirty="0" smtClean="0"/>
              <a:t>6 BEI</a:t>
            </a:r>
          </a:p>
          <a:p>
            <a:pPr algn="r"/>
            <a:r>
              <a:rPr lang="nl-BE" dirty="0" smtClean="0"/>
              <a:t>13 OKT 2009</a:t>
            </a:r>
          </a:p>
          <a:p>
            <a:pPr algn="r"/>
            <a:r>
              <a:rPr lang="nl-BE" dirty="0" smtClean="0"/>
              <a:t>Vanhee S.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Fasespanning en fasestroom</a:t>
            </a:r>
            <a:endParaRPr lang="nl-BE" dirty="0"/>
          </a:p>
        </p:txBody>
      </p:sp>
      <p:pic>
        <p:nvPicPr>
          <p:cNvPr id="4" name="Tijdelijke aanduiding voor inhoud 3" descr="fasespanning en stro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841" y="1571612"/>
            <a:ext cx="7817811" cy="4000528"/>
          </a:xfrm>
        </p:spPr>
      </p:pic>
      <p:sp>
        <p:nvSpPr>
          <p:cNvPr id="5" name="Tekstvak 4"/>
          <p:cNvSpPr txBox="1"/>
          <p:nvPr/>
        </p:nvSpPr>
        <p:spPr>
          <a:xfrm>
            <a:off x="857224" y="5792948"/>
            <a:ext cx="7463582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BE" sz="2000" b="1" dirty="0" smtClean="0"/>
              <a:t>De spanning op de klemmen van iedere fase: </a:t>
            </a:r>
            <a:r>
              <a:rPr lang="nl-BE" sz="2000" b="1" dirty="0" smtClean="0">
                <a:solidFill>
                  <a:srgbClr val="FF0000"/>
                </a:solidFill>
              </a:rPr>
              <a:t>FASESPANNING (</a:t>
            </a:r>
            <a:r>
              <a:rPr lang="nl-BE" sz="2000" b="1" u="sng" dirty="0" err="1" smtClean="0">
                <a:solidFill>
                  <a:srgbClr val="FF0000"/>
                </a:solidFill>
              </a:rPr>
              <a:t>Uf</a:t>
            </a:r>
            <a:r>
              <a:rPr lang="nl-BE" sz="20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nl-BE" sz="2000" b="1" dirty="0" smtClean="0"/>
              <a:t>De stroom die iedere fase levert: </a:t>
            </a:r>
            <a:r>
              <a:rPr lang="nl-BE" sz="2000" b="1" dirty="0" smtClean="0">
                <a:solidFill>
                  <a:srgbClr val="FF0000"/>
                </a:solidFill>
              </a:rPr>
              <a:t>FASESTROOM (</a:t>
            </a:r>
            <a:r>
              <a:rPr lang="nl-BE" sz="2000" b="1" u="sng" dirty="0" err="1" smtClean="0">
                <a:solidFill>
                  <a:srgbClr val="FF0000"/>
                </a:solidFill>
              </a:rPr>
              <a:t>If</a:t>
            </a:r>
            <a:r>
              <a:rPr lang="nl-BE" sz="2000" b="1" dirty="0" smtClean="0">
                <a:solidFill>
                  <a:srgbClr val="FF0000"/>
                </a:solidFill>
              </a:rPr>
              <a:t>)</a:t>
            </a:r>
            <a:endParaRPr lang="nl-BE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Stijn\AppData\Local\Microsoft\Windows\Temporary Internet Files\Content.IE5\8KK076R4\MCj043388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7030" y="5786454"/>
            <a:ext cx="685564" cy="685564"/>
          </a:xfrm>
          <a:prstGeom prst="rect">
            <a:avLst/>
          </a:prstGeom>
          <a:noFill/>
        </p:spPr>
      </p:pic>
      <p:pic>
        <p:nvPicPr>
          <p:cNvPr id="7" name="Picture 2" descr="C:\Users\Stijn\AppData\Local\Microsoft\Windows\Temporary Internet Files\Content.IE5\8KK076R4\MCj043388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5786454"/>
            <a:ext cx="685564" cy="68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4. Evenwichtige en onevenwichtige belasting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Indien de drie spanningen gelijk zijn, en de drie stroomketens gelijk, dan zullen ook de drie fasestromen gelijk zijn in waarde:</a:t>
            </a:r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If1 = If2 = If3</a:t>
            </a:r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dirty="0" smtClean="0"/>
              <a:t>In dit geval spreken we van een evenwichtige belasting of symmetrische belasting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4. Evenwichtige en onevenwichtige belasting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Zijn de </a:t>
            </a:r>
            <a:r>
              <a:rPr lang="nl-BE" dirty="0" err="1" smtClean="0"/>
              <a:t>impedanties</a:t>
            </a:r>
            <a:r>
              <a:rPr lang="nl-BE" dirty="0" smtClean="0"/>
              <a:t> van de drie kringen niet gelijk, dan spreekt men van een </a:t>
            </a:r>
            <a:r>
              <a:rPr lang="nl-BE" dirty="0" smtClean="0">
                <a:solidFill>
                  <a:srgbClr val="FF0000"/>
                </a:solidFill>
              </a:rPr>
              <a:t>onevenwichtige</a:t>
            </a:r>
            <a:r>
              <a:rPr lang="nl-BE" dirty="0" smtClean="0"/>
              <a:t> of </a:t>
            </a:r>
            <a:r>
              <a:rPr lang="nl-BE" dirty="0" smtClean="0">
                <a:solidFill>
                  <a:srgbClr val="FF0000"/>
                </a:solidFill>
              </a:rPr>
              <a:t>niet symmetrische </a:t>
            </a:r>
            <a:r>
              <a:rPr lang="nl-BE" dirty="0" smtClean="0"/>
              <a:t>belasting (ook: </a:t>
            </a:r>
            <a:r>
              <a:rPr lang="nl-BE" dirty="0" smtClean="0">
                <a:solidFill>
                  <a:srgbClr val="FF0000"/>
                </a:solidFill>
              </a:rPr>
              <a:t>asymmetrische</a:t>
            </a:r>
            <a:r>
              <a:rPr lang="nl-BE" dirty="0" smtClean="0"/>
              <a:t> belasting).</a:t>
            </a:r>
          </a:p>
          <a:p>
            <a:endParaRPr lang="nl-BE" dirty="0" smtClean="0"/>
          </a:p>
          <a:p>
            <a:pPr algn="ctr">
              <a:buNone/>
            </a:pPr>
            <a:r>
              <a:rPr lang="nl-B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If1 ≠ If2 ≠ If3</a:t>
            </a:r>
          </a:p>
          <a:p>
            <a:pPr algn="ctr">
              <a:buNone/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5. De sterschakeling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1796685"/>
          </a:xfrm>
        </p:spPr>
        <p:txBody>
          <a:bodyPr/>
          <a:lstStyle/>
          <a:p>
            <a:r>
              <a:rPr lang="nl-BE" sz="2400" dirty="0" smtClean="0"/>
              <a:t>Wanneer we de 3 eindpunten van de spoelen (U2, V2, W2) met elkaar verbinden, bekomen we de sterschakeling</a:t>
            </a:r>
            <a:endParaRPr lang="nl-BE" sz="2400" dirty="0" smtClean="0"/>
          </a:p>
          <a:p>
            <a:endParaRPr lang="nl-BE" dirty="0" smtClean="0"/>
          </a:p>
        </p:txBody>
      </p:sp>
      <p:pic>
        <p:nvPicPr>
          <p:cNvPr id="4" name="Afbeelding 3" descr="sterschakel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00372"/>
            <a:ext cx="8655802" cy="3071834"/>
          </a:xfrm>
          <a:prstGeom prst="rect">
            <a:avLst/>
          </a:prstGeom>
        </p:spPr>
      </p:pic>
      <p:grpSp>
        <p:nvGrpSpPr>
          <p:cNvPr id="16" name="Groep 15"/>
          <p:cNvGrpSpPr/>
          <p:nvPr/>
        </p:nvGrpSpPr>
        <p:grpSpPr>
          <a:xfrm>
            <a:off x="428596" y="3286918"/>
            <a:ext cx="2143140" cy="2175383"/>
            <a:chOff x="428596" y="3286918"/>
            <a:chExt cx="2143140" cy="2175383"/>
          </a:xfrm>
        </p:grpSpPr>
        <p:cxnSp>
          <p:nvCxnSpPr>
            <p:cNvPr id="6" name="Rechte verbindingslijn met pijl 5"/>
            <p:cNvCxnSpPr/>
            <p:nvPr/>
          </p:nvCxnSpPr>
          <p:spPr>
            <a:xfrm rot="5400000" flipH="1" flipV="1">
              <a:off x="1036613" y="3607595"/>
              <a:ext cx="642148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met pijl 6"/>
            <p:cNvCxnSpPr/>
            <p:nvPr/>
          </p:nvCxnSpPr>
          <p:spPr>
            <a:xfrm>
              <a:off x="1928794" y="4857760"/>
              <a:ext cx="642942" cy="4286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met pijl 8"/>
            <p:cNvCxnSpPr/>
            <p:nvPr/>
          </p:nvCxnSpPr>
          <p:spPr>
            <a:xfrm rot="10800000" flipV="1">
              <a:off x="571472" y="4643446"/>
              <a:ext cx="642942" cy="357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785786" y="3500438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FF0000"/>
                  </a:solidFill>
                  <a:latin typeface="Bradley Hand ITC" pitchFamily="66" charset="0"/>
                </a:rPr>
                <a:t>If1</a:t>
              </a:r>
              <a:endParaRPr lang="nl-BE" sz="24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1643042" y="5000636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FF0000"/>
                  </a:solidFill>
                  <a:latin typeface="Bradley Hand ITC" pitchFamily="66" charset="0"/>
                </a:rPr>
                <a:t>If2</a:t>
              </a:r>
              <a:endParaRPr lang="nl-BE" sz="24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428596" y="4357694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FF0000"/>
                  </a:solidFill>
                  <a:latin typeface="Bradley Hand ITC" pitchFamily="66" charset="0"/>
                </a:rPr>
                <a:t>If3</a:t>
              </a:r>
              <a:endParaRPr lang="nl-BE" sz="24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2571736" y="2643182"/>
            <a:ext cx="1000132" cy="3890689"/>
            <a:chOff x="2571736" y="2643182"/>
            <a:chExt cx="1000132" cy="3890689"/>
          </a:xfrm>
        </p:grpSpPr>
        <p:cxnSp>
          <p:nvCxnSpPr>
            <p:cNvPr id="18" name="Rechte verbindingslijn met pijl 17"/>
            <p:cNvCxnSpPr/>
            <p:nvPr/>
          </p:nvCxnSpPr>
          <p:spPr>
            <a:xfrm>
              <a:off x="3071802" y="2928934"/>
              <a:ext cx="50006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met pijl 18"/>
            <p:cNvCxnSpPr/>
            <p:nvPr/>
          </p:nvCxnSpPr>
          <p:spPr>
            <a:xfrm flipV="1">
              <a:off x="3000364" y="6143644"/>
              <a:ext cx="50006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/>
            <p:cNvCxnSpPr/>
            <p:nvPr/>
          </p:nvCxnSpPr>
          <p:spPr>
            <a:xfrm flipV="1">
              <a:off x="3000364" y="5499908"/>
              <a:ext cx="428628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kstvak 20"/>
            <p:cNvSpPr txBox="1"/>
            <p:nvPr/>
          </p:nvSpPr>
          <p:spPr>
            <a:xfrm>
              <a:off x="2571736" y="2643182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FF0000"/>
                  </a:solidFill>
                  <a:latin typeface="Bradley Hand ITC" pitchFamily="66" charset="0"/>
                  <a:cs typeface="Times New Roman" pitchFamily="18" charset="0"/>
                </a:rPr>
                <a:t>Il1</a:t>
              </a:r>
              <a:endParaRPr lang="nl-BE" sz="2400" b="1" dirty="0">
                <a:solidFill>
                  <a:srgbClr val="FF0000"/>
                </a:solidFill>
                <a:latin typeface="Bradley Hand ITC" pitchFamily="66" charset="0"/>
                <a:cs typeface="Times New Roman" pitchFamily="18" charset="0"/>
              </a:endParaRP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2714612" y="5467665"/>
              <a:ext cx="534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FF0000"/>
                  </a:solidFill>
                  <a:latin typeface="Bradley Hand ITC" pitchFamily="66" charset="0"/>
                </a:rPr>
                <a:t>Il2</a:t>
              </a:r>
              <a:endParaRPr lang="nl-BE" sz="24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2714612" y="6072206"/>
              <a:ext cx="534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FF0000"/>
                  </a:solidFill>
                  <a:latin typeface="Bradley Hand ITC" pitchFamily="66" charset="0"/>
                </a:rPr>
                <a:t>Il3</a:t>
              </a:r>
              <a:endParaRPr lang="nl-BE" sz="24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38" name="Groep 37"/>
          <p:cNvGrpSpPr/>
          <p:nvPr/>
        </p:nvGrpSpPr>
        <p:grpSpPr>
          <a:xfrm>
            <a:off x="3142446" y="3001166"/>
            <a:ext cx="1487445" cy="2999602"/>
            <a:chOff x="3142446" y="3001166"/>
            <a:chExt cx="1487445" cy="2999602"/>
          </a:xfrm>
        </p:grpSpPr>
        <p:cxnSp>
          <p:nvCxnSpPr>
            <p:cNvPr id="30" name="Rechte verbindingslijn met pijl 29"/>
            <p:cNvCxnSpPr/>
            <p:nvPr/>
          </p:nvCxnSpPr>
          <p:spPr>
            <a:xfrm rot="5400000" flipH="1" flipV="1">
              <a:off x="2357422" y="3786190"/>
              <a:ext cx="1571636" cy="1588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30"/>
            <p:cNvCxnSpPr/>
            <p:nvPr/>
          </p:nvCxnSpPr>
          <p:spPr>
            <a:xfrm rot="5400000" flipH="1" flipV="1">
              <a:off x="2751125" y="4964123"/>
              <a:ext cx="785818" cy="1588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met pijl 32"/>
            <p:cNvCxnSpPr/>
            <p:nvPr/>
          </p:nvCxnSpPr>
          <p:spPr>
            <a:xfrm rot="5400000" flipH="1" flipV="1">
              <a:off x="3215472" y="5285594"/>
              <a:ext cx="1428760" cy="1588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kstvak 34"/>
            <p:cNvSpPr txBox="1"/>
            <p:nvPr/>
          </p:nvSpPr>
          <p:spPr>
            <a:xfrm>
              <a:off x="3143240" y="3500438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0070C0"/>
                  </a:solidFill>
                  <a:latin typeface="Bradley Hand ITC" pitchFamily="66" charset="0"/>
                  <a:cs typeface="Times New Roman" pitchFamily="18" charset="0"/>
                </a:rPr>
                <a:t>Uf1</a:t>
              </a:r>
              <a:endParaRPr lang="nl-BE" sz="2400" b="1" dirty="0">
                <a:solidFill>
                  <a:srgbClr val="0070C0"/>
                </a:solidFill>
                <a:latin typeface="Bradley Hand ITC" pitchFamily="66" charset="0"/>
                <a:cs typeface="Times New Roman" pitchFamily="18" charset="0"/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3929058" y="471488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0070C0"/>
                  </a:solidFill>
                  <a:latin typeface="Bradley Hand ITC" pitchFamily="66" charset="0"/>
                  <a:cs typeface="Times New Roman" pitchFamily="18" charset="0"/>
                </a:rPr>
                <a:t>Uf3</a:t>
              </a:r>
              <a:endParaRPr lang="nl-BE" sz="2400" b="1" dirty="0">
                <a:solidFill>
                  <a:srgbClr val="0070C0"/>
                </a:solidFill>
                <a:latin typeface="Bradley Hand ITC" pitchFamily="66" charset="0"/>
                <a:cs typeface="Times New Roman" pitchFamily="18" charset="0"/>
              </a:endParaRP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3143240" y="471488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0070C0"/>
                  </a:solidFill>
                  <a:latin typeface="Bradley Hand ITC" pitchFamily="66" charset="0"/>
                  <a:cs typeface="Times New Roman" pitchFamily="18" charset="0"/>
                </a:rPr>
                <a:t>Uf2</a:t>
              </a:r>
              <a:endParaRPr lang="nl-BE" sz="2400" b="1" dirty="0">
                <a:solidFill>
                  <a:srgbClr val="0070C0"/>
                </a:solidFill>
                <a:latin typeface="Bradley Hand ITC" pitchFamily="66" charset="0"/>
                <a:cs typeface="Times New Roman" pitchFamily="18" charset="0"/>
              </a:endParaRPr>
            </a:p>
          </p:txBody>
        </p:sp>
      </p:grpSp>
      <p:grpSp>
        <p:nvGrpSpPr>
          <p:cNvPr id="39" name="Groep 38"/>
          <p:cNvGrpSpPr/>
          <p:nvPr/>
        </p:nvGrpSpPr>
        <p:grpSpPr>
          <a:xfrm>
            <a:off x="4786314" y="3000372"/>
            <a:ext cx="2401407" cy="3072628"/>
            <a:chOff x="2213752" y="3001166"/>
            <a:chExt cx="2401407" cy="3072628"/>
          </a:xfrm>
        </p:grpSpPr>
        <p:cxnSp>
          <p:nvCxnSpPr>
            <p:cNvPr id="40" name="Rechte verbindingslijn met pijl 39"/>
            <p:cNvCxnSpPr/>
            <p:nvPr/>
          </p:nvCxnSpPr>
          <p:spPr>
            <a:xfrm rot="5400000" flipH="1" flipV="1">
              <a:off x="1964513" y="4179099"/>
              <a:ext cx="2357454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met pijl 40"/>
            <p:cNvCxnSpPr/>
            <p:nvPr/>
          </p:nvCxnSpPr>
          <p:spPr>
            <a:xfrm rot="5400000" flipH="1" flipV="1">
              <a:off x="2107389" y="4536289"/>
              <a:ext cx="3071834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met pijl 41"/>
            <p:cNvCxnSpPr/>
            <p:nvPr/>
          </p:nvCxnSpPr>
          <p:spPr>
            <a:xfrm rot="5400000" flipH="1" flipV="1">
              <a:off x="2785256" y="5715810"/>
              <a:ext cx="71438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vak 42"/>
            <p:cNvSpPr txBox="1"/>
            <p:nvPr/>
          </p:nvSpPr>
          <p:spPr>
            <a:xfrm>
              <a:off x="2213752" y="3501232"/>
              <a:ext cx="901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00B050"/>
                  </a:solidFill>
                  <a:latin typeface="Bradley Hand ITC" pitchFamily="66" charset="0"/>
                  <a:cs typeface="Times New Roman" pitchFamily="18" charset="0"/>
                </a:rPr>
                <a:t>Ul1,2</a:t>
              </a:r>
              <a:endParaRPr lang="nl-BE" sz="2400" b="1" dirty="0">
                <a:solidFill>
                  <a:srgbClr val="00B050"/>
                </a:solidFill>
                <a:latin typeface="Bradley Hand ITC" pitchFamily="66" charset="0"/>
                <a:cs typeface="Times New Roman" pitchFamily="18" charset="0"/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3713950" y="3501232"/>
              <a:ext cx="901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00B050"/>
                  </a:solidFill>
                  <a:latin typeface="Bradley Hand ITC" pitchFamily="66" charset="0"/>
                  <a:cs typeface="Times New Roman" pitchFamily="18" charset="0"/>
                </a:rPr>
                <a:t>Ul1,3</a:t>
              </a:r>
              <a:endParaRPr lang="nl-BE" sz="2400" b="1" dirty="0">
                <a:solidFill>
                  <a:srgbClr val="00B050"/>
                </a:solidFill>
                <a:latin typeface="Bradley Hand ITC" pitchFamily="66" charset="0"/>
                <a:cs typeface="Times New Roman" pitchFamily="18" charset="0"/>
              </a:endParaRPr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2213752" y="5501496"/>
              <a:ext cx="925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00B050"/>
                  </a:solidFill>
                  <a:latin typeface="Bradley Hand ITC" pitchFamily="66" charset="0"/>
                  <a:cs typeface="Times New Roman" pitchFamily="18" charset="0"/>
                </a:rPr>
                <a:t>Ul2,3</a:t>
              </a:r>
              <a:endParaRPr lang="nl-BE" sz="2400" b="1" dirty="0">
                <a:solidFill>
                  <a:srgbClr val="00B050"/>
                </a:solidFill>
                <a:latin typeface="Bradley Hand ITC" pitchFamily="66" charset="0"/>
                <a:cs typeface="Times New Roman" pitchFamily="18" charset="0"/>
              </a:endParaRPr>
            </a:p>
          </p:txBody>
        </p:sp>
      </p:grpSp>
      <p:grpSp>
        <p:nvGrpSpPr>
          <p:cNvPr id="57" name="Groep 56"/>
          <p:cNvGrpSpPr/>
          <p:nvPr/>
        </p:nvGrpSpPr>
        <p:grpSpPr>
          <a:xfrm>
            <a:off x="4357686" y="2643182"/>
            <a:ext cx="494952" cy="3500462"/>
            <a:chOff x="4357686" y="2643182"/>
            <a:chExt cx="494952" cy="3500462"/>
          </a:xfrm>
        </p:grpSpPr>
        <p:sp>
          <p:nvSpPr>
            <p:cNvPr id="49" name="Ovaal 48"/>
            <p:cNvSpPr/>
            <p:nvPr/>
          </p:nvSpPr>
          <p:spPr>
            <a:xfrm>
              <a:off x="4357686" y="2928934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0" name="Ovaal 49"/>
            <p:cNvSpPr/>
            <p:nvPr/>
          </p:nvSpPr>
          <p:spPr>
            <a:xfrm>
              <a:off x="4357686" y="4500570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1" name="Ovaal 50"/>
            <p:cNvSpPr/>
            <p:nvPr/>
          </p:nvSpPr>
          <p:spPr>
            <a:xfrm>
              <a:off x="4357686" y="528638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2" name="Ovaal 51"/>
            <p:cNvSpPr/>
            <p:nvPr/>
          </p:nvSpPr>
          <p:spPr>
            <a:xfrm>
              <a:off x="4357686" y="600076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429124" y="2643182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L1</a:t>
              </a:r>
              <a:endParaRPr lang="nl-BE" b="1" dirty="0"/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4429124" y="4202676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N</a:t>
              </a:r>
              <a:endParaRPr lang="nl-BE" b="1" dirty="0"/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4429124" y="5059932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L2</a:t>
              </a:r>
              <a:endParaRPr lang="nl-BE" b="1" dirty="0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429124" y="5702874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L3</a:t>
              </a:r>
              <a:endParaRPr lang="nl-BE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5. De sterschakeling: eigenschappen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Fasespanning: spanning</a:t>
            </a:r>
          </a:p>
          <a:p>
            <a:pPr>
              <a:buNone/>
            </a:pPr>
            <a:r>
              <a:rPr lang="nl-BE" dirty="0" smtClean="0"/>
              <a:t>	</a:t>
            </a:r>
            <a:r>
              <a:rPr lang="nl-BE" dirty="0" smtClean="0"/>
              <a:t>tussen lijndraad en</a:t>
            </a:r>
          </a:p>
          <a:p>
            <a:pPr>
              <a:buNone/>
            </a:pPr>
            <a:r>
              <a:rPr lang="nl-BE" dirty="0" smtClean="0"/>
              <a:t>	</a:t>
            </a:r>
            <a:r>
              <a:rPr lang="nl-BE" dirty="0" smtClean="0"/>
              <a:t>nulleider</a:t>
            </a:r>
          </a:p>
          <a:p>
            <a:endParaRPr lang="nl-BE" dirty="0" smtClean="0"/>
          </a:p>
          <a:p>
            <a:endParaRPr lang="nl-BE" sz="2000" dirty="0" smtClean="0"/>
          </a:p>
          <a:p>
            <a:r>
              <a:rPr lang="nl-BE" dirty="0" smtClean="0"/>
              <a:t>Lijnspanning: spanning</a:t>
            </a:r>
          </a:p>
          <a:p>
            <a:pPr>
              <a:buNone/>
            </a:pPr>
            <a:r>
              <a:rPr lang="nl-BE" dirty="0" smtClean="0"/>
              <a:t>	</a:t>
            </a:r>
            <a:r>
              <a:rPr lang="nl-BE" dirty="0" smtClean="0"/>
              <a:t>tussen de lijndraden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3050"/>
            <a:ext cx="292283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857628"/>
            <a:ext cx="2928958" cy="23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5. De sterschakeling: eigenschappen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73139" y="2110078"/>
            <a:ext cx="8170827" cy="3847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nl-BE" sz="2400" dirty="0" smtClean="0"/>
          </a:p>
          <a:p>
            <a:pPr algn="ctr"/>
            <a:r>
              <a:rPr lang="nl-B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lijnstroom </a:t>
            </a:r>
            <a:r>
              <a:rPr lang="nl-B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nl-B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gelijk aan de fasestroom </a:t>
            </a:r>
            <a:r>
              <a:rPr lang="nl-B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endParaRPr lang="nl-BE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BE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</a:t>
            </a:r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 </a:t>
            </a:r>
            <a:r>
              <a:rPr lang="nl-BE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</a:t>
            </a:r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nl-BE" sz="2400" dirty="0" smtClean="0"/>
          </a:p>
          <a:p>
            <a:pPr algn="ctr"/>
            <a:endParaRPr lang="nl-BE" sz="2400" dirty="0" smtClean="0"/>
          </a:p>
          <a:p>
            <a:pPr algn="ctr"/>
            <a:r>
              <a:rPr lang="nl-B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lijnspanning </a:t>
            </a:r>
            <a:r>
              <a:rPr lang="nl-B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</a:t>
            </a:r>
            <a:r>
              <a:rPr lang="nl-B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√3 of 1,73 maal</a:t>
            </a:r>
          </a:p>
          <a:p>
            <a:pPr algn="ctr"/>
            <a:r>
              <a:rPr lang="nl-B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groter dan de spanning </a:t>
            </a:r>
            <a:r>
              <a:rPr lang="nl-B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</a:t>
            </a:r>
            <a:endParaRPr lang="nl-B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BE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Ul</a:t>
            </a:r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 </a:t>
            </a:r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√</a:t>
            </a:r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3 . </a:t>
            </a:r>
            <a:r>
              <a:rPr lang="nl-BE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Uf</a:t>
            </a:r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nl-BE" sz="2400" dirty="0"/>
          </a:p>
        </p:txBody>
      </p:sp>
      <p:pic>
        <p:nvPicPr>
          <p:cNvPr id="5" name="Picture 2" descr="C:\Users\Stijn\AppData\Local\Microsoft\Windows\Temporary Internet Files\Content.IE5\8KK076R4\MCj0433883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029428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Stijn\AppData\Local\Microsoft\Windows\Temporary Internet Files\Content.IE5\8KK076R4\MCj0433883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726" y="5029428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 Algemeenheden: wisselspanning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</p:spPr>
        <p:txBody>
          <a:bodyPr>
            <a:normAutofit/>
          </a:bodyPr>
          <a:lstStyle/>
          <a:p>
            <a:r>
              <a:rPr lang="nl-BE" dirty="0" smtClean="0"/>
              <a:t>Een magneet draait rond met constante snelheid in of rond een spoel</a:t>
            </a:r>
          </a:p>
          <a:p>
            <a:pPr lvl="1"/>
            <a:r>
              <a:rPr lang="nl-BE" dirty="0" smtClean="0"/>
              <a:t>Ontstaan van </a:t>
            </a:r>
            <a:r>
              <a:rPr lang="nl-BE" dirty="0" smtClean="0">
                <a:solidFill>
                  <a:srgbClr val="FF0000"/>
                </a:solidFill>
              </a:rPr>
              <a:t>wisselend magnetisch </a:t>
            </a:r>
            <a:r>
              <a:rPr lang="nl-BE" dirty="0" smtClean="0"/>
              <a:t>veld</a:t>
            </a:r>
          </a:p>
          <a:p>
            <a:pPr lvl="1">
              <a:buNone/>
            </a:pPr>
            <a:r>
              <a:rPr lang="nl-BE" dirty="0" smtClean="0"/>
              <a:t>	= Magnetisch veld dat verandert van </a:t>
            </a:r>
            <a:r>
              <a:rPr lang="nl-BE" dirty="0" smtClean="0">
                <a:solidFill>
                  <a:srgbClr val="FF0000"/>
                </a:solidFill>
              </a:rPr>
              <a:t>sterkte</a:t>
            </a:r>
            <a:r>
              <a:rPr lang="nl-BE" dirty="0" smtClean="0"/>
              <a:t> en </a:t>
            </a:r>
            <a:r>
              <a:rPr lang="nl-BE" dirty="0" smtClean="0">
                <a:solidFill>
                  <a:srgbClr val="FF0000"/>
                </a:solidFill>
              </a:rPr>
              <a:t>richting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Ontstaan van een geïnduceerde spanning in spoel die eveneens van </a:t>
            </a:r>
            <a:r>
              <a:rPr lang="nl-BE" dirty="0" smtClean="0">
                <a:solidFill>
                  <a:srgbClr val="FF0000"/>
                </a:solidFill>
              </a:rPr>
              <a:t>grootte</a:t>
            </a:r>
            <a:r>
              <a:rPr lang="nl-BE" dirty="0" smtClean="0"/>
              <a:t> en </a:t>
            </a:r>
            <a:r>
              <a:rPr lang="nl-BE" dirty="0" smtClean="0">
                <a:solidFill>
                  <a:srgbClr val="FF0000"/>
                </a:solidFill>
              </a:rPr>
              <a:t>richting</a:t>
            </a:r>
            <a:r>
              <a:rPr lang="nl-BE" dirty="0" smtClean="0"/>
              <a:t> verandert.</a:t>
            </a:r>
          </a:p>
          <a:p>
            <a:pPr lvl="1" algn="ctr">
              <a:buNone/>
            </a:pPr>
            <a:r>
              <a:rPr lang="nl-BE" sz="2400" dirty="0" smtClean="0">
                <a:hlinkClick r:id="rId2" action="ppaction://hlinkfile"/>
              </a:rPr>
              <a:t>Voorbeeld</a:t>
            </a:r>
            <a:endParaRPr lang="nl-BE" dirty="0" smtClean="0"/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</p:txBody>
      </p:sp>
      <p:sp>
        <p:nvSpPr>
          <p:cNvPr id="6" name="PIJL-OMLAAG 5"/>
          <p:cNvSpPr/>
          <p:nvPr/>
        </p:nvSpPr>
        <p:spPr>
          <a:xfrm>
            <a:off x="3571868" y="3857628"/>
            <a:ext cx="1928826" cy="78581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>
                <a:solidFill>
                  <a:schemeClr val="bg1">
                    <a:lumMod val="95000"/>
                  </a:schemeClr>
                </a:solidFill>
              </a:rPr>
              <a:t>gevolg</a:t>
            </a:r>
            <a:endParaRPr lang="nl-BE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inu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357562"/>
            <a:ext cx="8220879" cy="30630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Algemeenheden: sinus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625609"/>
          </a:xfrm>
        </p:spPr>
        <p:txBody>
          <a:bodyPr/>
          <a:lstStyle/>
          <a:p>
            <a:r>
              <a:rPr lang="nl-BE" dirty="0" smtClean="0"/>
              <a:t>Boven de horizontale lijn (</a:t>
            </a:r>
            <a:r>
              <a:rPr lang="nl-BE" dirty="0" smtClean="0">
                <a:solidFill>
                  <a:srgbClr val="FF0000"/>
                </a:solidFill>
              </a:rPr>
              <a:t>nullijn</a:t>
            </a:r>
            <a:r>
              <a:rPr lang="nl-BE" dirty="0" smtClean="0"/>
              <a:t>) is de spanning </a:t>
            </a:r>
            <a:r>
              <a:rPr lang="nl-BE" dirty="0" smtClean="0">
                <a:solidFill>
                  <a:srgbClr val="FF0000"/>
                </a:solidFill>
              </a:rPr>
              <a:t>positief</a:t>
            </a:r>
            <a:r>
              <a:rPr lang="nl-BE" dirty="0" smtClean="0"/>
              <a:t>. Onder de nullijn is de spanning </a:t>
            </a:r>
            <a:r>
              <a:rPr lang="nl-BE" dirty="0" smtClean="0">
                <a:solidFill>
                  <a:srgbClr val="FF0000"/>
                </a:solidFill>
              </a:rPr>
              <a:t>negatief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6500826" y="3643314"/>
            <a:ext cx="178595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Positief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4786314" y="5715016"/>
            <a:ext cx="178595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Negatief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sinu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332999"/>
            <a:ext cx="8286808" cy="30876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Algemeenheden: periode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Periode</a:t>
            </a:r>
            <a:r>
              <a:rPr lang="nl-BE" dirty="0" smtClean="0"/>
              <a:t> = tijd waarin wisselspanning of stroom een volledige wisseling doorloopt.</a:t>
            </a:r>
            <a:endParaRPr lang="nl-BE" dirty="0"/>
          </a:p>
        </p:txBody>
      </p:sp>
      <p:cxnSp>
        <p:nvCxnSpPr>
          <p:cNvPr id="8" name="Rechte verbindingslijn 7"/>
          <p:cNvCxnSpPr/>
          <p:nvPr/>
        </p:nvCxnSpPr>
        <p:spPr>
          <a:xfrm rot="5400000">
            <a:off x="428596" y="5500702"/>
            <a:ext cx="114300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5400000">
            <a:off x="4144166" y="5499908"/>
            <a:ext cx="114300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1000100" y="5786454"/>
            <a:ext cx="3714776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2150172" y="5786454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</a:rPr>
              <a:t>1 periode</a:t>
            </a:r>
            <a:endParaRPr lang="nl-BE" sz="2000" b="1" dirty="0">
              <a:solidFill>
                <a:srgbClr val="FF0000"/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 rot="5400000">
            <a:off x="2143108" y="3786190"/>
            <a:ext cx="858050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rot="5400000">
            <a:off x="5822959" y="3821909"/>
            <a:ext cx="92869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2572530" y="3498850"/>
            <a:ext cx="3714776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3858414" y="3071810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</a:rPr>
              <a:t>1 periode</a:t>
            </a:r>
            <a:endParaRPr lang="nl-BE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sinu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43248"/>
            <a:ext cx="8215370" cy="30630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Algemeenheden: frequentie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Frequentie </a:t>
            </a:r>
            <a:r>
              <a:rPr lang="nl-BE" dirty="0" smtClean="0"/>
              <a:t>= Aantal periodes per seconde</a:t>
            </a:r>
            <a:endParaRPr lang="nl-BE" dirty="0"/>
          </a:p>
        </p:txBody>
      </p:sp>
      <p:cxnSp>
        <p:nvCxnSpPr>
          <p:cNvPr id="16" name="Rechte verbindingslijn 15"/>
          <p:cNvCxnSpPr/>
          <p:nvPr/>
        </p:nvCxnSpPr>
        <p:spPr>
          <a:xfrm rot="5400000">
            <a:off x="-38660" y="3643711"/>
            <a:ext cx="200105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rot="5400000">
            <a:off x="7284529" y="3678636"/>
            <a:ext cx="207249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961869" y="2857496"/>
            <a:ext cx="7358114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3962265" y="250030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FF0000"/>
                </a:solidFill>
              </a:rPr>
              <a:t>t</a:t>
            </a:r>
            <a:r>
              <a:rPr lang="nl-BE" sz="2000" b="1" dirty="0" smtClean="0">
                <a:solidFill>
                  <a:srgbClr val="FF0000"/>
                </a:solidFill>
              </a:rPr>
              <a:t>= 1 seconde </a:t>
            </a:r>
            <a:endParaRPr lang="nl-BE" sz="2000" b="1" dirty="0">
              <a:solidFill>
                <a:srgbClr val="FF0000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3143240" y="6143644"/>
            <a:ext cx="3429024" cy="428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Frequentie f= 2 Hz</a:t>
            </a:r>
            <a:endParaRPr lang="nl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 Algemeenheden: 3 </a:t>
            </a:r>
            <a:r>
              <a:rPr lang="nl-BE" dirty="0" err="1" smtClean="0"/>
              <a:t>fasenspanning</a:t>
            </a:r>
            <a:endParaRPr lang="nl-BE" dirty="0"/>
          </a:p>
        </p:txBody>
      </p:sp>
      <p:pic>
        <p:nvPicPr>
          <p:cNvPr id="10" name="Afbeelding 9" descr="3fase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6" y="1714488"/>
            <a:ext cx="4396002" cy="4898708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786314" y="1643050"/>
            <a:ext cx="41069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3 </a:t>
            </a:r>
            <a:r>
              <a:rPr lang="nl-BE" sz="3200" b="1" dirty="0" err="1" smtClean="0"/>
              <a:t>fasige</a:t>
            </a:r>
            <a:r>
              <a:rPr lang="nl-BE" sz="3200" b="1" dirty="0" smtClean="0"/>
              <a:t> generator:</a:t>
            </a:r>
          </a:p>
          <a:p>
            <a:pPr>
              <a:buFont typeface="Wingdings" pitchFamily="2" charset="2"/>
              <a:buChar char="§"/>
            </a:pPr>
            <a:r>
              <a:rPr lang="nl-BE" sz="2400" dirty="0"/>
              <a:t> </a:t>
            </a:r>
            <a:r>
              <a:rPr lang="nl-BE" sz="2400" dirty="0" smtClean="0"/>
              <a:t>3 spoelen</a:t>
            </a:r>
          </a:p>
          <a:p>
            <a:pPr>
              <a:buFont typeface="Wingdings" pitchFamily="2" charset="2"/>
              <a:buChar char="§"/>
            </a:pPr>
            <a:r>
              <a:rPr lang="nl-BE" sz="2400" dirty="0"/>
              <a:t> </a:t>
            </a:r>
            <a:r>
              <a:rPr lang="nl-BE" sz="2400" dirty="0" smtClean="0"/>
              <a:t>120° verschoven</a:t>
            </a:r>
          </a:p>
          <a:p>
            <a:pPr>
              <a:buFont typeface="Wingdings" pitchFamily="2" charset="2"/>
              <a:buChar char="§"/>
            </a:pPr>
            <a:r>
              <a:rPr lang="nl-BE" sz="2400" dirty="0"/>
              <a:t> </a:t>
            </a:r>
            <a:r>
              <a:rPr lang="nl-BE" sz="2400" dirty="0" smtClean="0"/>
              <a:t>Opwekken van 3 spanningen</a:t>
            </a:r>
          </a:p>
          <a:p>
            <a:pPr lvl="1">
              <a:buFont typeface="Wingdings" pitchFamily="2" charset="2"/>
              <a:buChar char="§"/>
            </a:pPr>
            <a:r>
              <a:rPr lang="nl-BE" sz="2400" dirty="0"/>
              <a:t> </a:t>
            </a:r>
            <a:r>
              <a:rPr lang="nl-BE" sz="2400" dirty="0" smtClean="0">
                <a:solidFill>
                  <a:srgbClr val="FF0000"/>
                </a:solidFill>
              </a:rPr>
              <a:t>Even groot</a:t>
            </a:r>
          </a:p>
          <a:p>
            <a:pPr lvl="1">
              <a:buFont typeface="Wingdings" pitchFamily="2" charset="2"/>
              <a:buChar char="§"/>
            </a:pPr>
            <a:r>
              <a:rPr lang="nl-BE" sz="2400" dirty="0"/>
              <a:t> </a:t>
            </a:r>
            <a:r>
              <a:rPr lang="nl-BE" sz="2400" dirty="0" smtClean="0">
                <a:solidFill>
                  <a:srgbClr val="FF0000"/>
                </a:solidFill>
              </a:rPr>
              <a:t>Dezelfde frequentie</a:t>
            </a:r>
          </a:p>
          <a:p>
            <a:pPr lvl="1">
              <a:buFont typeface="Wingdings" pitchFamily="2" charset="2"/>
              <a:buChar char="§"/>
            </a:pPr>
            <a:r>
              <a:rPr lang="nl-BE" sz="2400" dirty="0" smtClean="0"/>
              <a:t> </a:t>
            </a:r>
            <a:r>
              <a:rPr lang="nl-BE" sz="2400" dirty="0" smtClean="0">
                <a:solidFill>
                  <a:srgbClr val="FF0000"/>
                </a:solidFill>
              </a:rPr>
              <a:t>In fase verschoven (120°)</a:t>
            </a:r>
          </a:p>
          <a:p>
            <a:pPr lvl="1"/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0034" y="3000372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1</a:t>
            </a:r>
            <a:endParaRPr lang="nl-BE" sz="28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2928926" y="17859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2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857488" y="578645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 Algemeenheden: 3 </a:t>
            </a:r>
            <a:r>
              <a:rPr lang="nl-BE" dirty="0" err="1" smtClean="0"/>
              <a:t>fasenspanning</a:t>
            </a:r>
            <a:endParaRPr lang="nl-BE" dirty="0"/>
          </a:p>
        </p:txBody>
      </p:sp>
      <p:pic>
        <p:nvPicPr>
          <p:cNvPr id="8" name="Afbeelding 7" descr="3 sin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3099835"/>
            <a:ext cx="8959674" cy="347243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10343" y="1643050"/>
            <a:ext cx="8590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Bij verbinden van de drie spoelen krijgt men een stelsel van </a:t>
            </a:r>
            <a:r>
              <a:rPr lang="nl-BE" sz="2000" b="1" dirty="0" smtClean="0">
                <a:solidFill>
                  <a:srgbClr val="FF0000"/>
                </a:solidFill>
              </a:rPr>
              <a:t>3 wisselstromen</a:t>
            </a:r>
            <a:r>
              <a:rPr lang="nl-BE" sz="2000" b="1" dirty="0" smtClean="0"/>
              <a:t>.</a:t>
            </a:r>
            <a:endParaRPr lang="nl-BE" sz="20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1142976" y="2143116"/>
            <a:ext cx="6947543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sz="2000" b="1" dirty="0" err="1" smtClean="0"/>
              <a:t>Driefasenwisselstroom</a:t>
            </a:r>
            <a:r>
              <a:rPr lang="nl-BE" sz="2000" b="1" dirty="0" smtClean="0"/>
              <a:t>/-spanning of draaistroom (drijfkracht)</a:t>
            </a:r>
            <a:endParaRPr lang="nl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 Algemeenheden: 3 </a:t>
            </a:r>
            <a:r>
              <a:rPr lang="nl-BE" dirty="0" err="1" smtClean="0"/>
              <a:t>fasenspanning</a:t>
            </a:r>
            <a:endParaRPr lang="nl-BE" dirty="0"/>
          </a:p>
        </p:txBody>
      </p:sp>
      <p:pic>
        <p:nvPicPr>
          <p:cNvPr id="8" name="Afbeelding 7" descr="3 sin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00428" y="2857496"/>
            <a:ext cx="8959674" cy="347243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28596" y="1714488"/>
            <a:ext cx="6011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Een driefasenspanning is dus een stelsel van</a:t>
            </a:r>
          </a:p>
          <a:p>
            <a:r>
              <a:rPr lang="nl-BE" sz="2400" b="1" dirty="0" smtClean="0"/>
              <a:t>drie éénfasige wisselspanningen</a:t>
            </a:r>
            <a:endParaRPr lang="nl-BE" sz="24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6072198" y="2786058"/>
            <a:ext cx="2964594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 b="1" i="1" u="sng" dirty="0" smtClean="0"/>
              <a:t>Deze hebben: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dezelfde amplitude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dezelfde frequentie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120° verschoven </a:t>
            </a:r>
            <a:r>
              <a:rPr lang="nl-BE" b="1" dirty="0" err="1" smtClean="0">
                <a:solidFill>
                  <a:srgbClr val="FF0000"/>
                </a:solidFill>
              </a:rPr>
              <a:t>tov</a:t>
            </a:r>
            <a:r>
              <a:rPr lang="nl-BE" b="1" dirty="0" smtClean="0">
                <a:solidFill>
                  <a:srgbClr val="FF0000"/>
                </a:solidFill>
              </a:rPr>
              <a:t> elkaar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Stijn\AppData\Local\Microsoft\Windows\Temporary Internet Files\Content.IE5\8KK076R4\MCj043388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9642" y="4572008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2. Aanduiding van de spoelen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4782900" y="2071678"/>
            <a:ext cx="418742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000" dirty="0" smtClean="0"/>
              <a:t>De spoelen waarin de drie spanningen</a:t>
            </a:r>
          </a:p>
          <a:p>
            <a:pPr algn="r"/>
            <a:r>
              <a:rPr lang="nl-BE" sz="2000" dirty="0" smtClean="0"/>
              <a:t>opgewerkt worden noemt men</a:t>
            </a:r>
          </a:p>
          <a:p>
            <a:pPr algn="r"/>
            <a:r>
              <a:rPr lang="nl-BE" sz="2000" b="1" dirty="0" smtClean="0">
                <a:solidFill>
                  <a:srgbClr val="FF0000"/>
                </a:solidFill>
              </a:rPr>
              <a:t>Fasewikkelingen of fase</a:t>
            </a:r>
          </a:p>
          <a:p>
            <a:pPr algn="r"/>
            <a:endParaRPr lang="nl-BE" sz="2000" dirty="0" smtClean="0"/>
          </a:p>
          <a:p>
            <a:pPr algn="r"/>
            <a:r>
              <a:rPr lang="nl-BE" sz="2000" dirty="0" smtClean="0"/>
              <a:t>Het beginpunt van deze fasen wordt</a:t>
            </a:r>
          </a:p>
          <a:p>
            <a:pPr algn="r"/>
            <a:r>
              <a:rPr lang="nl-BE" sz="2000" dirty="0" smtClean="0"/>
              <a:t>aangeduid door de letters</a:t>
            </a:r>
          </a:p>
          <a:p>
            <a:pPr algn="r"/>
            <a:r>
              <a:rPr lang="nl-BE" sz="2000" b="1" dirty="0" smtClean="0">
                <a:solidFill>
                  <a:srgbClr val="FF0000"/>
                </a:solidFill>
              </a:rPr>
              <a:t>U1   V1  W1</a:t>
            </a:r>
          </a:p>
          <a:p>
            <a:pPr algn="r"/>
            <a:endParaRPr lang="nl-BE" sz="2000" dirty="0" smtClean="0"/>
          </a:p>
          <a:p>
            <a:pPr algn="r"/>
            <a:r>
              <a:rPr lang="nl-BE" sz="2000" dirty="0" smtClean="0"/>
              <a:t>De eindpunten worden</a:t>
            </a:r>
          </a:p>
          <a:p>
            <a:pPr algn="r"/>
            <a:r>
              <a:rPr lang="nl-BE" sz="2000" dirty="0" smtClean="0"/>
              <a:t>aangeduid door</a:t>
            </a:r>
          </a:p>
          <a:p>
            <a:pPr algn="r"/>
            <a:r>
              <a:rPr lang="nl-BE" sz="2000" b="1" dirty="0" smtClean="0">
                <a:solidFill>
                  <a:srgbClr val="FF0000"/>
                </a:solidFill>
              </a:rPr>
              <a:t>U2   V2   W2</a:t>
            </a:r>
          </a:p>
        </p:txBody>
      </p:sp>
      <p:pic>
        <p:nvPicPr>
          <p:cNvPr id="10" name="Afbeelding 9" descr="sterspo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275" y="2214554"/>
            <a:ext cx="4176287" cy="301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201</TotalTime>
  <Words>445</Words>
  <Application>Microsoft Office PowerPoint</Application>
  <PresentationFormat>Diavoorstelling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Module</vt:lpstr>
      <vt:lpstr>Driefasenspanning en -stroom</vt:lpstr>
      <vt:lpstr>1. Algemeenheden: wisselspanning</vt:lpstr>
      <vt:lpstr>1. Algemeenheden: sinus</vt:lpstr>
      <vt:lpstr>1. Algemeenheden: periode</vt:lpstr>
      <vt:lpstr>1. Algemeenheden: frequentie</vt:lpstr>
      <vt:lpstr>1. Algemeenheden: 3 fasenspanning</vt:lpstr>
      <vt:lpstr>1. Algemeenheden: 3 fasenspanning</vt:lpstr>
      <vt:lpstr>1. Algemeenheden: 3 fasenspanning</vt:lpstr>
      <vt:lpstr>2. Aanduiding van de spoelen</vt:lpstr>
      <vt:lpstr>3. Fasespanning en fasestroom</vt:lpstr>
      <vt:lpstr>4. Evenwichtige en onevenwichtige belasting</vt:lpstr>
      <vt:lpstr>4. Evenwichtige en onevenwichtige belasting</vt:lpstr>
      <vt:lpstr>5. De sterschakeling</vt:lpstr>
      <vt:lpstr>5. De sterschakeling: eigenschappen</vt:lpstr>
      <vt:lpstr>5. De sterschakeling: eigenschappen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Driefasenspanning en -stroom</dc:title>
  <dc:creator>Stijn</dc:creator>
  <cp:lastModifiedBy>Stijn</cp:lastModifiedBy>
  <cp:revision>32</cp:revision>
  <dcterms:created xsi:type="dcterms:W3CDTF">2009-10-13T08:37:15Z</dcterms:created>
  <dcterms:modified xsi:type="dcterms:W3CDTF">2009-10-27T09:52:09Z</dcterms:modified>
</cp:coreProperties>
</file>